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59" r:id="rId2"/>
    <p:sldId id="346" r:id="rId3"/>
    <p:sldId id="260" r:id="rId4"/>
    <p:sldId id="269" r:id="rId5"/>
    <p:sldId id="274" r:id="rId6"/>
    <p:sldId id="275" r:id="rId7"/>
    <p:sldId id="300" r:id="rId8"/>
    <p:sldId id="276" r:id="rId9"/>
    <p:sldId id="299" r:id="rId10"/>
    <p:sldId id="277" r:id="rId11"/>
    <p:sldId id="257" r:id="rId12"/>
    <p:sldId id="267" r:id="rId13"/>
    <p:sldId id="290" r:id="rId14"/>
    <p:sldId id="279" r:id="rId15"/>
    <p:sldId id="289" r:id="rId16"/>
    <p:sldId id="351" r:id="rId17"/>
    <p:sldId id="358" r:id="rId18"/>
    <p:sldId id="291" r:id="rId19"/>
    <p:sldId id="301" r:id="rId20"/>
    <p:sldId id="292" r:id="rId21"/>
    <p:sldId id="280" r:id="rId22"/>
    <p:sldId id="353" r:id="rId23"/>
    <p:sldId id="354" r:id="rId24"/>
    <p:sldId id="281" r:id="rId25"/>
    <p:sldId id="282" r:id="rId26"/>
    <p:sldId id="302" r:id="rId27"/>
    <p:sldId id="303" r:id="rId28"/>
    <p:sldId id="287" r:id="rId29"/>
    <p:sldId id="283" r:id="rId30"/>
    <p:sldId id="306" r:id="rId31"/>
    <p:sldId id="355" r:id="rId32"/>
    <p:sldId id="284" r:id="rId33"/>
    <p:sldId id="285" r:id="rId34"/>
    <p:sldId id="286" r:id="rId35"/>
    <p:sldId id="356" r:id="rId36"/>
    <p:sldId id="307" r:id="rId37"/>
    <p:sldId id="357" r:id="rId38"/>
    <p:sldId id="309" r:id="rId39"/>
    <p:sldId id="308" r:id="rId40"/>
    <p:sldId id="288" r:id="rId41"/>
    <p:sldId id="310" r:id="rId42"/>
    <p:sldId id="311" r:id="rId43"/>
    <p:sldId id="352" r:id="rId44"/>
    <p:sldId id="359" r:id="rId45"/>
    <p:sldId id="343" r:id="rId46"/>
    <p:sldId id="314" r:id="rId47"/>
    <p:sldId id="324" r:id="rId48"/>
    <p:sldId id="360" r:id="rId49"/>
    <p:sldId id="325" r:id="rId50"/>
    <p:sldId id="362" r:id="rId51"/>
    <p:sldId id="361" r:id="rId52"/>
    <p:sldId id="364" r:id="rId53"/>
    <p:sldId id="320" r:id="rId54"/>
    <p:sldId id="347" r:id="rId55"/>
    <p:sldId id="326" r:id="rId56"/>
    <p:sldId id="348" r:id="rId57"/>
    <p:sldId id="366" r:id="rId58"/>
    <p:sldId id="327" r:id="rId59"/>
    <p:sldId id="328" r:id="rId60"/>
    <p:sldId id="321" r:id="rId61"/>
    <p:sldId id="329" r:id="rId62"/>
    <p:sldId id="335" r:id="rId63"/>
    <p:sldId id="336" r:id="rId64"/>
    <p:sldId id="337" r:id="rId65"/>
    <p:sldId id="338" r:id="rId66"/>
    <p:sldId id="365" r:id="rId67"/>
    <p:sldId id="340" r:id="rId68"/>
    <p:sldId id="342" r:id="rId69"/>
    <p:sldId id="332" r:id="rId70"/>
    <p:sldId id="344" r:id="rId71"/>
  </p:sldIdLst>
  <p:sldSz cx="9144000" cy="6858000" type="screen4x3"/>
  <p:notesSz cx="6669088"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09" autoAdjust="0"/>
  </p:normalViewPr>
  <p:slideViewPr>
    <p:cSldViewPr>
      <p:cViewPr>
        <p:scale>
          <a:sx n="100" d="100"/>
          <a:sy n="100" d="100"/>
        </p:scale>
        <p:origin x="-1272" y="-5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5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5" Type="http://schemas.openxmlformats.org/officeDocument/2006/relationships/image" Target="../media/image65.wmf"/><Relationship Id="rId4" Type="http://schemas.openxmlformats.org/officeDocument/2006/relationships/image" Target="../media/image6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5" Type="http://schemas.openxmlformats.org/officeDocument/2006/relationships/image" Target="../media/image78.wmf"/><Relationship Id="rId4" Type="http://schemas.openxmlformats.org/officeDocument/2006/relationships/image" Target="../media/image7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image" Target="../media/image86.wmf"/><Relationship Id="rId7" Type="http://schemas.openxmlformats.org/officeDocument/2006/relationships/image" Target="../media/image90.wmf"/><Relationship Id="rId12" Type="http://schemas.openxmlformats.org/officeDocument/2006/relationships/image" Target="../media/image82.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11" Type="http://schemas.openxmlformats.org/officeDocument/2006/relationships/image" Target="../media/image94.wmf"/><Relationship Id="rId5" Type="http://schemas.openxmlformats.org/officeDocument/2006/relationships/image" Target="../media/image88.wmf"/><Relationship Id="rId10" Type="http://schemas.openxmlformats.org/officeDocument/2006/relationships/image" Target="../media/image93.wmf"/><Relationship Id="rId4" Type="http://schemas.openxmlformats.org/officeDocument/2006/relationships/image" Target="../media/image87.wmf"/><Relationship Id="rId9" Type="http://schemas.openxmlformats.org/officeDocument/2006/relationships/image" Target="../media/image9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4" Type="http://schemas.openxmlformats.org/officeDocument/2006/relationships/image" Target="../media/image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7.wmf"/><Relationship Id="rId4"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7.wmf"/><Relationship Id="rId1" Type="http://schemas.openxmlformats.org/officeDocument/2006/relationships/image" Target="../media/image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4.wmf"/><Relationship Id="rId1" Type="http://schemas.openxmlformats.org/officeDocument/2006/relationships/image" Target="../media/image105.wmf"/><Relationship Id="rId4" Type="http://schemas.openxmlformats.org/officeDocument/2006/relationships/image" Target="../media/image7.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4" Type="http://schemas.openxmlformats.org/officeDocument/2006/relationships/image" Target="../media/image11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110.wmf"/><Relationship Id="rId1" Type="http://schemas.openxmlformats.org/officeDocument/2006/relationships/image" Target="../media/image11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5.wmf"/><Relationship Id="rId4"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0330D154-1582-4EC9-A929-DC368D086203}" type="datetimeFigureOut">
              <a:rPr lang="fr-FR" smtClean="0"/>
              <a:pPr/>
              <a:t>19/12/2012</a:t>
            </a:fld>
            <a:endParaRPr lang="fr-FR"/>
          </a:p>
        </p:txBody>
      </p:sp>
      <p:sp>
        <p:nvSpPr>
          <p:cNvPr id="4" name="Espace réservé du pied de page 3"/>
          <p:cNvSpPr>
            <a:spLocks noGrp="1"/>
          </p:cNvSpPr>
          <p:nvPr>
            <p:ph type="ftr" sz="quarter" idx="2"/>
          </p:nvPr>
        </p:nvSpPr>
        <p:spPr>
          <a:xfrm>
            <a:off x="0" y="9428163"/>
            <a:ext cx="2889250" cy="4968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778250" y="9428163"/>
            <a:ext cx="2889250" cy="496887"/>
          </a:xfrm>
          <a:prstGeom prst="rect">
            <a:avLst/>
          </a:prstGeom>
        </p:spPr>
        <p:txBody>
          <a:bodyPr vert="horz" lIns="91440" tIns="45720" rIns="91440" bIns="45720" rtlCol="0" anchor="b"/>
          <a:lstStyle>
            <a:lvl1pPr algn="r">
              <a:defRPr sz="1200"/>
            </a:lvl1pPr>
          </a:lstStyle>
          <a:p>
            <a:fld id="{C25A6D8A-63FF-484D-895F-BD91A2FB7BE9}" type="slidenum">
              <a:rPr lang="fr-FR" smtClean="0"/>
              <a:pPr/>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A8540EA7-E47D-436F-AB39-690CB54CA68B}" type="datetimeFigureOut">
              <a:rPr lang="fr-FR" smtClean="0"/>
              <a:pPr/>
              <a:t>19/12/2012</a:t>
            </a:fld>
            <a:endParaRPr lang="fr-FR"/>
          </a:p>
        </p:txBody>
      </p:sp>
      <p:sp>
        <p:nvSpPr>
          <p:cNvPr id="4" name="Espace réservé de l'image des diapositives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A482C486-59A7-4616-97E8-37C7155A3DF0}"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482C486-59A7-4616-97E8-37C7155A3DF0}" type="slidenum">
              <a:rPr lang="fr-FR" smtClean="0"/>
              <a:pPr/>
              <a:t>7</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482C486-59A7-4616-97E8-37C7155A3DF0}" type="slidenum">
              <a:rPr lang="fr-FR" smtClean="0"/>
              <a:pPr/>
              <a:t>65</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482C486-59A7-4616-97E8-37C7155A3DF0}" type="slidenum">
              <a:rPr lang="fr-FR" smtClean="0"/>
              <a:pPr/>
              <a:t>68</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Système fermé homogène (bouteille) subissant</a:t>
            </a:r>
            <a:r>
              <a:rPr lang="fr-FR" baseline="0" dirty="0" smtClean="0"/>
              <a:t> une augmentation de pression et de température en présence d’une source de chaleur (laissée en plein soleil)</a:t>
            </a:r>
          </a:p>
          <a:p>
            <a:r>
              <a:rPr lang="fr-FR" baseline="0" dirty="0" smtClean="0"/>
              <a:t>La même bouteille reprend ses caractéristiques initiales après un certain temps, si le soleil est caché par un ciel nuageux</a:t>
            </a:r>
          </a:p>
          <a:p>
            <a:r>
              <a:rPr lang="fr-FR" baseline="0" dirty="0" smtClean="0"/>
              <a:t>Deux liquides homogènes miscibles (même densité) de couleurs différentes sont séparés par une paroi étanche, après avoir retiré la paroi les deux liquides se mélangent et laissent apparaître la couleur verte. Pas de possibilité simplement de retrouver l’état </a:t>
            </a:r>
            <a:r>
              <a:rPr lang="fr-FR" baseline="0" dirty="0" err="1" smtClean="0"/>
              <a:t>initail</a:t>
            </a:r>
            <a:endParaRPr lang="fr-FR" dirty="0"/>
          </a:p>
        </p:txBody>
      </p:sp>
      <p:sp>
        <p:nvSpPr>
          <p:cNvPr id="4" name="Espace réservé du numéro de diapositive 3"/>
          <p:cNvSpPr>
            <a:spLocks noGrp="1"/>
          </p:cNvSpPr>
          <p:nvPr>
            <p:ph type="sldNum" sz="quarter" idx="10"/>
          </p:nvPr>
        </p:nvSpPr>
        <p:spPr/>
        <p:txBody>
          <a:bodyPr/>
          <a:lstStyle/>
          <a:p>
            <a:fld id="{A482C486-59A7-4616-97E8-37C7155A3DF0}" type="slidenum">
              <a:rPr lang="fr-FR" smtClean="0"/>
              <a:pPr/>
              <a:t>9</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Différence altitude entre parking et sommet</a:t>
            </a:r>
            <a:r>
              <a:rPr lang="fr-FR" baseline="0" dirty="0" smtClean="0"/>
              <a:t> est la même quelque soit le chemin suivi: l’altitude est une variable d’état</a:t>
            </a:r>
          </a:p>
          <a:p>
            <a:r>
              <a:rPr lang="fr-FR" baseline="0" dirty="0" smtClean="0"/>
              <a:t>Elle ne dépend que de l’état initial et final</a:t>
            </a:r>
          </a:p>
          <a:p>
            <a:r>
              <a:rPr lang="fr-FR" baseline="0" dirty="0" smtClean="0"/>
              <a:t>L’énergie dépensée par les randonneurs dépend du chemin emprunté: ce n’est pas une variable d’état  </a:t>
            </a:r>
            <a:endParaRPr lang="fr-FR" dirty="0"/>
          </a:p>
        </p:txBody>
      </p:sp>
      <p:sp>
        <p:nvSpPr>
          <p:cNvPr id="4" name="Espace réservé du numéro de diapositive 3"/>
          <p:cNvSpPr>
            <a:spLocks noGrp="1"/>
          </p:cNvSpPr>
          <p:nvPr>
            <p:ph type="sldNum" sz="quarter" idx="10"/>
          </p:nvPr>
        </p:nvSpPr>
        <p:spPr/>
        <p:txBody>
          <a:bodyPr/>
          <a:lstStyle/>
          <a:p>
            <a:fld id="{A482C486-59A7-4616-97E8-37C7155A3DF0}" type="slidenum">
              <a:rPr lang="fr-FR" smtClean="0"/>
              <a:pPr/>
              <a:t>19</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L'infrarouge est subdivisé en IR proche (PIR : de 0,78 </a:t>
            </a:r>
            <a:r>
              <a:rPr lang="fr-FR" dirty="0" err="1" smtClean="0"/>
              <a:t>μm</a:t>
            </a:r>
            <a:r>
              <a:rPr lang="fr-FR" dirty="0" smtClean="0"/>
              <a:t> à 1,4 </a:t>
            </a:r>
            <a:r>
              <a:rPr lang="fr-FR" dirty="0" err="1" smtClean="0"/>
              <a:t>μm</a:t>
            </a:r>
            <a:r>
              <a:rPr lang="fr-FR" dirty="0" smtClean="0"/>
              <a:t>), IR moyen (MIR : de 1,4 à 3 </a:t>
            </a:r>
            <a:r>
              <a:rPr lang="fr-FR" dirty="0" err="1" smtClean="0"/>
              <a:t>μm</a:t>
            </a:r>
            <a:r>
              <a:rPr lang="fr-FR" dirty="0" smtClean="0"/>
              <a:t>) et IR lointain (de 3 </a:t>
            </a:r>
            <a:r>
              <a:rPr lang="fr-FR" dirty="0" err="1" smtClean="0"/>
              <a:t>μm</a:t>
            </a:r>
            <a:r>
              <a:rPr lang="fr-FR" dirty="0" smtClean="0"/>
              <a:t> à 1 000 </a:t>
            </a:r>
            <a:r>
              <a:rPr lang="fr-FR" dirty="0" err="1" smtClean="0"/>
              <a:t>μm</a:t>
            </a:r>
            <a:r>
              <a:rPr lang="fr-FR" dirty="0" smtClean="0"/>
              <a:t>).</a:t>
            </a:r>
            <a:endParaRPr lang="fr-FR" dirty="0"/>
          </a:p>
        </p:txBody>
      </p:sp>
      <p:sp>
        <p:nvSpPr>
          <p:cNvPr id="4" name="Espace réservé du numéro de diapositive 3"/>
          <p:cNvSpPr>
            <a:spLocks noGrp="1"/>
          </p:cNvSpPr>
          <p:nvPr>
            <p:ph type="sldNum" sz="quarter" idx="10"/>
          </p:nvPr>
        </p:nvSpPr>
        <p:spPr/>
        <p:txBody>
          <a:bodyPr/>
          <a:lstStyle/>
          <a:p>
            <a:fld id="{07B598CA-9DAB-439A-B515-4FB62023A967}" type="slidenum">
              <a:rPr lang="fr-FR" smtClean="0"/>
              <a:pPr/>
              <a:t>34</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L'infrarouge est subdivisé en IR proche (PIR : de 0,78 </a:t>
            </a:r>
            <a:r>
              <a:rPr lang="fr-FR" dirty="0" err="1" smtClean="0"/>
              <a:t>μm</a:t>
            </a:r>
            <a:r>
              <a:rPr lang="fr-FR" dirty="0" smtClean="0"/>
              <a:t> à 1,4 </a:t>
            </a:r>
            <a:r>
              <a:rPr lang="fr-FR" dirty="0" err="1" smtClean="0"/>
              <a:t>μm</a:t>
            </a:r>
            <a:r>
              <a:rPr lang="fr-FR" dirty="0" smtClean="0"/>
              <a:t>), IR moyen (MIR : de 1,4 à 3 </a:t>
            </a:r>
            <a:r>
              <a:rPr lang="fr-FR" dirty="0" err="1" smtClean="0"/>
              <a:t>μm</a:t>
            </a:r>
            <a:r>
              <a:rPr lang="fr-FR" dirty="0" smtClean="0"/>
              <a:t>) et IR lointain (de 3 </a:t>
            </a:r>
            <a:r>
              <a:rPr lang="fr-FR" dirty="0" err="1" smtClean="0"/>
              <a:t>μm</a:t>
            </a:r>
            <a:r>
              <a:rPr lang="fr-FR" dirty="0" smtClean="0"/>
              <a:t> à 1 000 </a:t>
            </a:r>
            <a:r>
              <a:rPr lang="fr-FR" dirty="0" err="1" smtClean="0"/>
              <a:t>μm</a:t>
            </a:r>
            <a:r>
              <a:rPr lang="fr-FR" dirty="0" smtClean="0"/>
              <a:t>).</a:t>
            </a:r>
            <a:endParaRPr lang="fr-FR" dirty="0"/>
          </a:p>
        </p:txBody>
      </p:sp>
      <p:sp>
        <p:nvSpPr>
          <p:cNvPr id="4" name="Espace réservé du numéro de diapositive 3"/>
          <p:cNvSpPr>
            <a:spLocks noGrp="1"/>
          </p:cNvSpPr>
          <p:nvPr>
            <p:ph type="sldNum" sz="quarter" idx="10"/>
          </p:nvPr>
        </p:nvSpPr>
        <p:spPr/>
        <p:txBody>
          <a:bodyPr/>
          <a:lstStyle/>
          <a:p>
            <a:fld id="{07B598CA-9DAB-439A-B515-4FB62023A967}" type="slidenum">
              <a:rPr lang="fr-FR" smtClean="0"/>
              <a:pPr/>
              <a:t>35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L'infrarouge est subdivisé en IR proche (PIR : de 0,78 </a:t>
            </a:r>
            <a:r>
              <a:rPr lang="fr-FR" dirty="0" err="1" smtClean="0"/>
              <a:t>μm</a:t>
            </a:r>
            <a:r>
              <a:rPr lang="fr-FR" dirty="0" smtClean="0"/>
              <a:t> à 1,4 </a:t>
            </a:r>
            <a:r>
              <a:rPr lang="fr-FR" dirty="0" err="1" smtClean="0"/>
              <a:t>μm</a:t>
            </a:r>
            <a:r>
              <a:rPr lang="fr-FR" dirty="0" smtClean="0"/>
              <a:t>), IR moyen (MIR : de 1,4 à 3 </a:t>
            </a:r>
            <a:r>
              <a:rPr lang="fr-FR" dirty="0" err="1" smtClean="0"/>
              <a:t>μm</a:t>
            </a:r>
            <a:r>
              <a:rPr lang="fr-FR" dirty="0" smtClean="0"/>
              <a:t>) et IR lointain (de 3 </a:t>
            </a:r>
            <a:r>
              <a:rPr lang="fr-FR" dirty="0" err="1" smtClean="0"/>
              <a:t>μm</a:t>
            </a:r>
            <a:r>
              <a:rPr lang="fr-FR" dirty="0" smtClean="0"/>
              <a:t> à 1 000 </a:t>
            </a:r>
            <a:r>
              <a:rPr lang="fr-FR" dirty="0" err="1" smtClean="0"/>
              <a:t>μm</a:t>
            </a:r>
            <a:r>
              <a:rPr lang="fr-FR" dirty="0" smtClean="0"/>
              <a:t>).</a:t>
            </a:r>
            <a:endParaRPr lang="fr-FR" dirty="0"/>
          </a:p>
        </p:txBody>
      </p:sp>
      <p:sp>
        <p:nvSpPr>
          <p:cNvPr id="4" name="Espace réservé du numéro de diapositive 3"/>
          <p:cNvSpPr>
            <a:spLocks noGrp="1"/>
          </p:cNvSpPr>
          <p:nvPr>
            <p:ph type="sldNum" sz="quarter" idx="10"/>
          </p:nvPr>
        </p:nvSpPr>
        <p:spPr/>
        <p:txBody>
          <a:bodyPr/>
          <a:lstStyle/>
          <a:p>
            <a:fld id="{07B598CA-9DAB-439A-B515-4FB62023A967}" type="slidenum">
              <a:rPr lang="fr-FR" smtClean="0"/>
              <a:pPr/>
              <a:t>37</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lgn="just"/>
            <a:r>
              <a:rPr lang="fr-FR" sz="1200" dirty="0" smtClean="0"/>
              <a:t>Prenons l’exemple de l’air: selon que l’on fait l’expérience à pression constante (on apporte </a:t>
            </a:r>
            <a:r>
              <a:rPr lang="fr-FR" sz="1200" i="1" dirty="0" smtClean="0"/>
              <a:t>Q</a:t>
            </a:r>
            <a:r>
              <a:rPr lang="fr-FR" sz="1200" i="1" baseline="-25000" dirty="0" smtClean="0"/>
              <a:t>1</a:t>
            </a:r>
            <a:r>
              <a:rPr lang="fr-FR" sz="1200" dirty="0" smtClean="0"/>
              <a:t> et la température devient </a:t>
            </a:r>
            <a:r>
              <a:rPr lang="fr-FR" sz="1200" i="1" dirty="0" smtClean="0"/>
              <a:t>T</a:t>
            </a:r>
            <a:r>
              <a:rPr lang="fr-FR" sz="1200" i="1" baseline="-25000" dirty="0" smtClean="0"/>
              <a:t>1</a:t>
            </a:r>
            <a:r>
              <a:rPr lang="fr-FR" sz="1200" dirty="0" smtClean="0"/>
              <a:t>) ou à volume constant (on apporte </a:t>
            </a:r>
            <a:r>
              <a:rPr lang="fr-FR" sz="1200" i="1" dirty="0" smtClean="0"/>
              <a:t>Q</a:t>
            </a:r>
            <a:r>
              <a:rPr lang="fr-FR" sz="1200" i="1" baseline="-25000" dirty="0" smtClean="0"/>
              <a:t>2</a:t>
            </a:r>
            <a:r>
              <a:rPr lang="fr-FR" sz="1200" dirty="0" smtClean="0"/>
              <a:t> et la température devient </a:t>
            </a:r>
            <a:r>
              <a:rPr lang="fr-FR" sz="1200" i="1" dirty="0" smtClean="0"/>
              <a:t>T</a:t>
            </a:r>
            <a:r>
              <a:rPr lang="fr-FR" sz="1200" i="1" baseline="-25000" dirty="0" smtClean="0"/>
              <a:t>2</a:t>
            </a:r>
            <a:r>
              <a:rPr lang="fr-FR" sz="1200" dirty="0" smtClean="0"/>
              <a:t>) on observe que si </a:t>
            </a:r>
            <a:r>
              <a:rPr lang="fr-FR" sz="1200" i="1" dirty="0" smtClean="0"/>
              <a:t>Q</a:t>
            </a:r>
            <a:r>
              <a:rPr lang="fr-FR" sz="1200" i="1" baseline="-25000" dirty="0" smtClean="0"/>
              <a:t>1 </a:t>
            </a:r>
            <a:r>
              <a:rPr lang="fr-FR" sz="1200" dirty="0" smtClean="0"/>
              <a:t>= </a:t>
            </a:r>
            <a:r>
              <a:rPr lang="fr-FR" sz="1200" i="1" dirty="0" smtClean="0"/>
              <a:t>Q</a:t>
            </a:r>
            <a:r>
              <a:rPr lang="fr-FR" sz="1200" i="1" baseline="-25000" dirty="0" smtClean="0"/>
              <a:t>2</a:t>
            </a:r>
            <a:r>
              <a:rPr lang="fr-FR" sz="1200" dirty="0" smtClean="0"/>
              <a:t> (on apporte la même quantité de chaleur) T1 &lt; T2. En d’autres termes la capacité calorifique à pression constante est toujours supérieure à la capacité calorifique à volume constant car toute la chaleur absorbée est emmagasinée sous forme d’énergie interne alors qu’à pression constante nous devons fournir une chaleur supplémentaire pour tenir compte du travail (mécanique) fourni. Ceci est très général pour les gaz</a:t>
            </a:r>
          </a:p>
          <a:p>
            <a:pPr algn="just"/>
            <a:endParaRPr lang="fr-FR" sz="1200" dirty="0" smtClean="0"/>
          </a:p>
          <a:p>
            <a:pPr algn="just"/>
            <a:r>
              <a:rPr lang="fr-FR" sz="1200" dirty="0" smtClean="0"/>
              <a:t>Pour les liquides et les solides nous pourrons toujours en première approximation admettre l’égalité entre Cv et Cp du fait de leur relative incompressibilité.</a:t>
            </a:r>
            <a:br>
              <a:rPr lang="fr-FR" sz="1200" dirty="0" smtClean="0"/>
            </a:br>
            <a:r>
              <a:rPr lang="fr-FR" sz="1200" dirty="0" smtClean="0"/>
              <a:t>Il faut toutefois faire attention aux situations ou le corps est présent dans plusieurs phases (2 ou 3) (par exemple le cas de l’eau ou coexistent très souvent deux phases (ex liquide et gaz, ou solide et liquide etc..) </a:t>
            </a:r>
            <a:endParaRPr lang="fr-FR" sz="1200" dirty="0"/>
          </a:p>
        </p:txBody>
      </p:sp>
      <p:sp>
        <p:nvSpPr>
          <p:cNvPr id="4" name="Espace réservé du numéro de diapositive 3"/>
          <p:cNvSpPr>
            <a:spLocks noGrp="1"/>
          </p:cNvSpPr>
          <p:nvPr>
            <p:ph type="sldNum" sz="quarter" idx="10"/>
          </p:nvPr>
        </p:nvSpPr>
        <p:spPr/>
        <p:txBody>
          <a:bodyPr/>
          <a:lstStyle/>
          <a:p>
            <a:fld id="{A482C486-59A7-4616-97E8-37C7155A3DF0}" type="slidenum">
              <a:rPr lang="fr-FR" smtClean="0"/>
              <a:pPr/>
              <a:t>45</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482C486-59A7-4616-97E8-37C7155A3DF0}" type="slidenum">
              <a:rPr lang="fr-FR" smtClean="0"/>
              <a:pPr/>
              <a:t>47</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482C486-59A7-4616-97E8-37C7155A3DF0}" type="slidenum">
              <a:rPr lang="fr-FR" smtClean="0"/>
              <a:pPr/>
              <a:t>63</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366A0E15-BA23-45A9-B1B7-6EB035A604F6}" type="datetimeFigureOut">
              <a:rPr lang="fr-FR" smtClean="0"/>
              <a:pPr/>
              <a:t>19/12/2012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36615A6-3B2E-4C14-9BD4-6A54336D7E80}"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66A0E15-BA23-45A9-B1B7-6EB035A604F6}" type="datetimeFigureOut">
              <a:rPr lang="fr-FR" smtClean="0"/>
              <a:pPr/>
              <a:t>19/12/2012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36615A6-3B2E-4C14-9BD4-6A54336D7E80}"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66A0E15-BA23-45A9-B1B7-6EB035A604F6}" type="datetimeFigureOut">
              <a:rPr lang="fr-FR" smtClean="0"/>
              <a:pPr/>
              <a:t>19/12/2012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36615A6-3B2E-4C14-9BD4-6A54336D7E80}"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66A0E15-BA23-45A9-B1B7-6EB035A604F6}" type="datetimeFigureOut">
              <a:rPr lang="fr-FR" smtClean="0"/>
              <a:pPr/>
              <a:t>19/12/2012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36615A6-3B2E-4C14-9BD4-6A54336D7E80}"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366A0E15-BA23-45A9-B1B7-6EB035A604F6}" type="datetimeFigureOut">
              <a:rPr lang="fr-FR" smtClean="0"/>
              <a:pPr/>
              <a:t>19/12/2012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36615A6-3B2E-4C14-9BD4-6A54336D7E80}"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366A0E15-BA23-45A9-B1B7-6EB035A604F6}" type="datetimeFigureOut">
              <a:rPr lang="fr-FR" smtClean="0"/>
              <a:pPr/>
              <a:t>19/12/2012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36615A6-3B2E-4C14-9BD4-6A54336D7E80}"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366A0E15-BA23-45A9-B1B7-6EB035A604F6}" type="datetimeFigureOut">
              <a:rPr lang="fr-FR" smtClean="0"/>
              <a:pPr/>
              <a:t>19/12/2012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36615A6-3B2E-4C14-9BD4-6A54336D7E80}"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366A0E15-BA23-45A9-B1B7-6EB035A604F6}" type="datetimeFigureOut">
              <a:rPr lang="fr-FR" smtClean="0"/>
              <a:pPr/>
              <a:t>19/12/2012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36615A6-3B2E-4C14-9BD4-6A54336D7E80}"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66A0E15-BA23-45A9-B1B7-6EB035A604F6}" type="datetimeFigureOut">
              <a:rPr lang="fr-FR" smtClean="0"/>
              <a:pPr/>
              <a:t>19/12/2012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36615A6-3B2E-4C14-9BD4-6A54336D7E80}"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366A0E15-BA23-45A9-B1B7-6EB035A604F6}" type="datetimeFigureOut">
              <a:rPr lang="fr-FR" smtClean="0"/>
              <a:pPr/>
              <a:t>19/12/2012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36615A6-3B2E-4C14-9BD4-6A54336D7E80}"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366A0E15-BA23-45A9-B1B7-6EB035A604F6}" type="datetimeFigureOut">
              <a:rPr lang="fr-FR" smtClean="0"/>
              <a:pPr/>
              <a:t>19/12/2012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36615A6-3B2E-4C14-9BD4-6A54336D7E80}"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A0E15-BA23-45A9-B1B7-6EB035A604F6}" type="datetimeFigureOut">
              <a:rPr lang="fr-FR" smtClean="0"/>
              <a:pPr/>
              <a:t>19/12/2012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615A6-3B2E-4C14-9BD4-6A54336D7E80}"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5.bin"/><Relationship Id="rId7" Type="http://schemas.openxmlformats.org/officeDocument/2006/relationships/slide" Target="slide43.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oleObject" Target="../embeddings/oleObject26.bin"/><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oleObject" Target="../embeddings/oleObject27.bin"/><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0.bin"/><Relationship Id="rId5" Type="http://schemas.openxmlformats.org/officeDocument/2006/relationships/oleObject" Target="../embeddings/oleObject29.bin"/><Relationship Id="rId4" Type="http://schemas.openxmlformats.org/officeDocument/2006/relationships/oleObject" Target="../embeddings/oleObject28.bin"/></Relationships>
</file>

<file path=ppt/slides/_rels/slide43.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oleObject" Target="../embeddings/oleObject31.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slide" Target="slide49.xml"/><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7.xml"/><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oleObject" Target="../embeddings/oleObject39.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8.xml"/><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7.bin"/><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slide" Target="slide43.xml"/><Relationship Id="rId4" Type="http://schemas.openxmlformats.org/officeDocument/2006/relationships/oleObject" Target="../embeddings/oleObject5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54.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2.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57.bin"/></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8.bin"/><Relationship Id="rId7"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61.bin"/><Relationship Id="rId5" Type="http://schemas.openxmlformats.org/officeDocument/2006/relationships/oleObject" Target="../embeddings/oleObject60.bin"/><Relationship Id="rId4" Type="http://schemas.openxmlformats.org/officeDocument/2006/relationships/oleObject" Target="../embeddings/oleObject59.bin"/></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64.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oleObject" Target="../embeddings/oleObject75.bin"/><Relationship Id="rId3" Type="http://schemas.openxmlformats.org/officeDocument/2006/relationships/oleObject" Target="../embeddings/oleObject65.bin"/><Relationship Id="rId7" Type="http://schemas.openxmlformats.org/officeDocument/2006/relationships/oleObject" Target="../embeddings/oleObject69.bin"/><Relationship Id="rId12"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68.bin"/><Relationship Id="rId11" Type="http://schemas.openxmlformats.org/officeDocument/2006/relationships/oleObject" Target="../embeddings/oleObject73.bin"/><Relationship Id="rId5" Type="http://schemas.openxmlformats.org/officeDocument/2006/relationships/oleObject" Target="../embeddings/oleObject67.bin"/><Relationship Id="rId10" Type="http://schemas.openxmlformats.org/officeDocument/2006/relationships/oleObject" Target="../embeddings/oleObject72.bin"/><Relationship Id="rId4" Type="http://schemas.openxmlformats.org/officeDocument/2006/relationships/oleObject" Target="../embeddings/oleObject66.bin"/><Relationship Id="rId9" Type="http://schemas.openxmlformats.org/officeDocument/2006/relationships/oleObject" Target="../embeddings/oleObject71.bin"/><Relationship Id="rId14" Type="http://schemas.openxmlformats.org/officeDocument/2006/relationships/oleObject" Target="../embeddings/oleObject76.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77.bin"/><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79.bin"/><Relationship Id="rId5" Type="http://schemas.openxmlformats.org/officeDocument/2006/relationships/oleObject" Target="../embeddings/oleObject78.bin"/><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28.v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notesSlide" Target="../notesSlides/notesSlide9.xml"/><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83.bin"/><Relationship Id="rId5" Type="http://schemas.openxmlformats.org/officeDocument/2006/relationships/image" Target="../media/image101.png"/><Relationship Id="rId4" Type="http://schemas.openxmlformats.org/officeDocument/2006/relationships/oleObject" Target="../embeddings/oleObject82.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oleObject" Target="../embeddings/oleObject88.bin"/><Relationship Id="rId4" Type="http://schemas.openxmlformats.org/officeDocument/2006/relationships/oleObject" Target="../embeddings/oleObject87.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notesSlide" Target="../notesSlides/notesSlide10.xml"/><Relationship Id="rId7"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90.bin"/><Relationship Id="rId5" Type="http://schemas.openxmlformats.org/officeDocument/2006/relationships/oleObject" Target="../embeddings/oleObject89.bin"/><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93.bin"/><Relationship Id="rId7"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11.png"/><Relationship Id="rId5" Type="http://schemas.openxmlformats.org/officeDocument/2006/relationships/oleObject" Target="../embeddings/oleObject95.bin"/><Relationship Id="rId4" Type="http://schemas.openxmlformats.org/officeDocument/2006/relationships/oleObject" Target="../embeddings/oleObject94.bin"/></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oleObject" Target="../embeddings/oleObject97.bin"/></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5.wmf"/><Relationship Id="rId4" Type="http://schemas.openxmlformats.org/officeDocument/2006/relationships/image" Target="../media/image114.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03.bin"/><Relationship Id="rId5" Type="http://schemas.openxmlformats.org/officeDocument/2006/relationships/oleObject" Target="../embeddings/oleObject102.bin"/><Relationship Id="rId4" Type="http://schemas.openxmlformats.org/officeDocument/2006/relationships/oleObject" Target="../embeddings/oleObject101.bin"/></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11560" y="1340768"/>
            <a:ext cx="7844408" cy="3744416"/>
          </a:xfrm>
        </p:spPr>
        <p:txBody>
          <a:bodyPr>
            <a:normAutofit/>
          </a:bodyPr>
          <a:lstStyle/>
          <a:p>
            <a:r>
              <a:rPr lang="fr-FR" dirty="0" smtClean="0"/>
              <a:t>PREMIER PRINCIPE DE LA THERMODYNAMIQUE</a:t>
            </a:r>
            <a:br>
              <a:rPr lang="fr-FR" dirty="0" smtClean="0"/>
            </a:br>
            <a:r>
              <a:rPr lang="fr-FR" dirty="0" smtClean="0"/>
              <a:t/>
            </a:r>
            <a:br>
              <a:rPr lang="fr-FR" dirty="0" smtClean="0"/>
            </a:br>
            <a:r>
              <a:rPr lang="fr-FR" dirty="0" smtClean="0"/>
              <a:t>Chapitre IV</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dirty="0" smtClean="0"/>
              <a:t>Notions générales  </a:t>
            </a:r>
            <a:br>
              <a:rPr lang="fr-FR" sz="4000" dirty="0" smtClean="0"/>
            </a:br>
            <a:r>
              <a:rPr lang="fr-FR" sz="4000" dirty="0" smtClean="0"/>
              <a:t>Transformations d’un système</a:t>
            </a:r>
          </a:p>
        </p:txBody>
      </p:sp>
      <p:sp>
        <p:nvSpPr>
          <p:cNvPr id="19459" name="Espace réservé du contenu 2"/>
          <p:cNvSpPr>
            <a:spLocks noGrp="1"/>
          </p:cNvSpPr>
          <p:nvPr>
            <p:ph idx="1"/>
          </p:nvPr>
        </p:nvSpPr>
        <p:spPr/>
        <p:txBody>
          <a:bodyPr/>
          <a:lstStyle/>
          <a:p>
            <a:pPr>
              <a:buNone/>
            </a:pPr>
            <a:r>
              <a:rPr lang="fr-FR" dirty="0" smtClean="0"/>
              <a:t>4134) Transformations particulières</a:t>
            </a:r>
          </a:p>
          <a:p>
            <a:pPr>
              <a:buNone/>
            </a:pPr>
            <a:endParaRPr lang="fr-FR" dirty="0" smtClean="0"/>
          </a:p>
          <a:p>
            <a:pPr lvl="1"/>
            <a:r>
              <a:rPr lang="fr-FR" dirty="0" smtClean="0"/>
              <a:t>Isobare</a:t>
            </a:r>
          </a:p>
          <a:p>
            <a:pPr lvl="1"/>
            <a:r>
              <a:rPr lang="fr-FR" dirty="0" smtClean="0"/>
              <a:t>Isochore</a:t>
            </a:r>
          </a:p>
          <a:p>
            <a:pPr lvl="1"/>
            <a:r>
              <a:rPr lang="fr-FR" dirty="0" smtClean="0"/>
              <a:t>Isotherme</a:t>
            </a:r>
          </a:p>
          <a:p>
            <a:pPr lvl="1"/>
            <a:r>
              <a:rPr lang="fr-FR" dirty="0" smtClean="0"/>
              <a:t>Adiabatique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normAutofit fontScale="90000"/>
          </a:bodyPr>
          <a:lstStyle/>
          <a:p>
            <a:r>
              <a:rPr lang="fr-FR" dirty="0" smtClean="0"/>
              <a:t>4134) Transformations particulières</a:t>
            </a:r>
            <a:endParaRPr lang="fr-FR" dirty="0"/>
          </a:p>
        </p:txBody>
      </p:sp>
      <p:grpSp>
        <p:nvGrpSpPr>
          <p:cNvPr id="10" name="Groupe 9"/>
          <p:cNvGrpSpPr/>
          <p:nvPr/>
        </p:nvGrpSpPr>
        <p:grpSpPr>
          <a:xfrm>
            <a:off x="5652120" y="1484784"/>
            <a:ext cx="2736304" cy="3187516"/>
            <a:chOff x="683568" y="1916832"/>
            <a:chExt cx="2736304" cy="3187516"/>
          </a:xfrm>
        </p:grpSpPr>
        <p:pic>
          <p:nvPicPr>
            <p:cNvPr id="5122" name="Picture 2" descr="D:\2) BDG\chap_2_à_6_Thermo\transformations_base_thermo.jpg"/>
            <p:cNvPicPr>
              <a:picLocks noChangeAspect="1" noChangeArrowheads="1"/>
            </p:cNvPicPr>
            <p:nvPr/>
          </p:nvPicPr>
          <p:blipFill>
            <a:blip r:embed="rId3" cstate="print"/>
            <a:srcRect l="7631" t="24956" r="59935" b="50088"/>
            <a:stretch>
              <a:fillRect/>
            </a:stretch>
          </p:blipFill>
          <p:spPr bwMode="auto">
            <a:xfrm>
              <a:off x="755576" y="1916832"/>
              <a:ext cx="2448272" cy="2664296"/>
            </a:xfrm>
            <a:prstGeom prst="rect">
              <a:avLst/>
            </a:prstGeom>
            <a:noFill/>
          </p:spPr>
        </p:pic>
        <p:sp>
          <p:nvSpPr>
            <p:cNvPr id="6" name="ZoneTexte 5"/>
            <p:cNvSpPr txBox="1"/>
            <p:nvPr/>
          </p:nvSpPr>
          <p:spPr>
            <a:xfrm>
              <a:off x="683568" y="4581128"/>
              <a:ext cx="2664296" cy="523220"/>
            </a:xfrm>
            <a:prstGeom prst="rect">
              <a:avLst/>
            </a:prstGeom>
            <a:noFill/>
          </p:spPr>
          <p:txBody>
            <a:bodyPr wrap="square" rtlCol="0">
              <a:spAutoFit/>
            </a:bodyPr>
            <a:lstStyle/>
            <a:p>
              <a:pPr algn="ctr"/>
              <a:r>
                <a:rPr lang="fr-FR" sz="2800" dirty="0" smtClean="0"/>
                <a:t>Isochore</a:t>
              </a:r>
              <a:endParaRPr lang="fr-FR" sz="2800" dirty="0"/>
            </a:p>
          </p:txBody>
        </p:sp>
        <p:sp>
          <p:nvSpPr>
            <p:cNvPr id="9" name="Rectangle 8"/>
            <p:cNvSpPr/>
            <p:nvPr/>
          </p:nvSpPr>
          <p:spPr>
            <a:xfrm>
              <a:off x="2915816" y="3068960"/>
              <a:ext cx="50405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p:cNvGrpSpPr/>
          <p:nvPr/>
        </p:nvGrpSpPr>
        <p:grpSpPr>
          <a:xfrm>
            <a:off x="611560" y="1412776"/>
            <a:ext cx="4320480" cy="3187516"/>
            <a:chOff x="4355976" y="1844824"/>
            <a:chExt cx="4320480" cy="3187516"/>
          </a:xfrm>
        </p:grpSpPr>
        <p:pic>
          <p:nvPicPr>
            <p:cNvPr id="8" name="Picture 2" descr="D:\2) BDG\chap_2_à_6_Thermo\transformations_base_thermo.jpg"/>
            <p:cNvPicPr>
              <a:picLocks noChangeAspect="1" noChangeArrowheads="1"/>
            </p:cNvPicPr>
            <p:nvPr/>
          </p:nvPicPr>
          <p:blipFill>
            <a:blip r:embed="rId3" cstate="print"/>
            <a:srcRect l="38157" t="24956" r="6515" b="50088"/>
            <a:stretch>
              <a:fillRect/>
            </a:stretch>
          </p:blipFill>
          <p:spPr bwMode="auto">
            <a:xfrm>
              <a:off x="4499992" y="1844824"/>
              <a:ext cx="4176464" cy="2664296"/>
            </a:xfrm>
            <a:prstGeom prst="rect">
              <a:avLst/>
            </a:prstGeom>
            <a:noFill/>
          </p:spPr>
        </p:pic>
        <p:grpSp>
          <p:nvGrpSpPr>
            <p:cNvPr id="12" name="Groupe 11"/>
            <p:cNvGrpSpPr/>
            <p:nvPr/>
          </p:nvGrpSpPr>
          <p:grpSpPr>
            <a:xfrm>
              <a:off x="4355976" y="1988840"/>
              <a:ext cx="3456384" cy="3043500"/>
              <a:chOff x="3851920" y="1988840"/>
              <a:chExt cx="3456384" cy="3043500"/>
            </a:xfrm>
          </p:grpSpPr>
          <p:sp>
            <p:nvSpPr>
              <p:cNvPr id="7" name="ZoneTexte 6"/>
              <p:cNvSpPr txBox="1"/>
              <p:nvPr/>
            </p:nvSpPr>
            <p:spPr>
              <a:xfrm>
                <a:off x="4644008" y="4509120"/>
                <a:ext cx="2664296" cy="523220"/>
              </a:xfrm>
              <a:prstGeom prst="rect">
                <a:avLst/>
              </a:prstGeom>
              <a:noFill/>
            </p:spPr>
            <p:txBody>
              <a:bodyPr wrap="square" rtlCol="0">
                <a:spAutoFit/>
              </a:bodyPr>
              <a:lstStyle/>
              <a:p>
                <a:pPr algn="ctr"/>
                <a:r>
                  <a:rPr lang="fr-FR" sz="2800" dirty="0" smtClean="0"/>
                  <a:t>Isobare</a:t>
                </a:r>
                <a:endParaRPr lang="fr-FR" sz="2800" dirty="0"/>
              </a:p>
            </p:txBody>
          </p:sp>
          <p:sp>
            <p:nvSpPr>
              <p:cNvPr id="11" name="Rectangle 10"/>
              <p:cNvSpPr/>
              <p:nvPr/>
            </p:nvSpPr>
            <p:spPr>
              <a:xfrm>
                <a:off x="3851920" y="1988840"/>
                <a:ext cx="432048"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aphicFrame>
        <p:nvGraphicFramePr>
          <p:cNvPr id="43009" name="Object 1"/>
          <p:cNvGraphicFramePr>
            <a:graphicFrameLocks noChangeAspect="1"/>
          </p:cNvGraphicFramePr>
          <p:nvPr/>
        </p:nvGraphicFramePr>
        <p:xfrm>
          <a:off x="1043608" y="4941168"/>
          <a:ext cx="2682875" cy="1004888"/>
        </p:xfrm>
        <a:graphic>
          <a:graphicData uri="http://schemas.openxmlformats.org/presentationml/2006/ole">
            <p:oleObj spid="_x0000_s43009" name="Équation" r:id="rId4" imgW="1155600" imgH="431640" progId="Equation.3">
              <p:embed/>
            </p:oleObj>
          </a:graphicData>
        </a:graphic>
      </p:graphicFrame>
      <p:graphicFrame>
        <p:nvGraphicFramePr>
          <p:cNvPr id="43010" name="Object 2"/>
          <p:cNvGraphicFramePr>
            <a:graphicFrameLocks noChangeAspect="1"/>
          </p:cNvGraphicFramePr>
          <p:nvPr/>
        </p:nvGraphicFramePr>
        <p:xfrm>
          <a:off x="5796136" y="5085184"/>
          <a:ext cx="2652712" cy="1004888"/>
        </p:xfrm>
        <a:graphic>
          <a:graphicData uri="http://schemas.openxmlformats.org/presentationml/2006/ole">
            <p:oleObj spid="_x0000_s43010" name="Équation" r:id="rId5" imgW="1143000" imgH="431640" progId="Equation.3">
              <p:embed/>
            </p:oleObj>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2) BDG\chap_2_à_6_Thermo\transformations_base_thermo.jpg"/>
          <p:cNvPicPr>
            <a:picLocks noChangeAspect="1" noChangeArrowheads="1"/>
          </p:cNvPicPr>
          <p:nvPr/>
        </p:nvPicPr>
        <p:blipFill>
          <a:blip r:embed="rId3" cstate="print"/>
          <a:srcRect l="4770" t="49494" r="51350" b="12734"/>
          <a:stretch>
            <a:fillRect/>
          </a:stretch>
        </p:blipFill>
        <p:spPr bwMode="auto">
          <a:xfrm>
            <a:off x="5076056" y="1268760"/>
            <a:ext cx="3312368" cy="4032448"/>
          </a:xfrm>
          <a:prstGeom prst="rect">
            <a:avLst/>
          </a:prstGeom>
          <a:noFill/>
        </p:spPr>
      </p:pic>
      <p:sp>
        <p:nvSpPr>
          <p:cNvPr id="7" name="ZoneTexte 6"/>
          <p:cNvSpPr txBox="1"/>
          <p:nvPr/>
        </p:nvSpPr>
        <p:spPr>
          <a:xfrm>
            <a:off x="5364088" y="5373216"/>
            <a:ext cx="2664296" cy="523220"/>
          </a:xfrm>
          <a:prstGeom prst="rect">
            <a:avLst/>
          </a:prstGeom>
          <a:noFill/>
        </p:spPr>
        <p:txBody>
          <a:bodyPr wrap="square" rtlCol="0">
            <a:spAutoFit/>
          </a:bodyPr>
          <a:lstStyle/>
          <a:p>
            <a:pPr algn="ctr"/>
            <a:r>
              <a:rPr lang="fr-FR" sz="2800" dirty="0" smtClean="0"/>
              <a:t>Adiabatique</a:t>
            </a:r>
            <a:endParaRPr lang="fr-FR" sz="2800" dirty="0"/>
          </a:p>
        </p:txBody>
      </p:sp>
      <p:sp>
        <p:nvSpPr>
          <p:cNvPr id="8" name="ZoneTexte 7"/>
          <p:cNvSpPr txBox="1"/>
          <p:nvPr/>
        </p:nvSpPr>
        <p:spPr>
          <a:xfrm>
            <a:off x="899592" y="4849996"/>
            <a:ext cx="2664296" cy="523220"/>
          </a:xfrm>
          <a:prstGeom prst="rect">
            <a:avLst/>
          </a:prstGeom>
          <a:noFill/>
        </p:spPr>
        <p:txBody>
          <a:bodyPr wrap="square" rtlCol="0">
            <a:spAutoFit/>
          </a:bodyPr>
          <a:lstStyle/>
          <a:p>
            <a:pPr algn="ctr"/>
            <a:r>
              <a:rPr lang="fr-FR" sz="2800" dirty="0" smtClean="0"/>
              <a:t>Isotherme</a:t>
            </a:r>
            <a:endParaRPr lang="fr-FR" sz="2800" dirty="0"/>
          </a:p>
        </p:txBody>
      </p:sp>
      <p:pic>
        <p:nvPicPr>
          <p:cNvPr id="9" name="Picture 2" descr="D:\2) BDG\chap_2_à_6_Thermo\transformations_base_thermo.jpg"/>
          <p:cNvPicPr>
            <a:picLocks noChangeAspect="1" noChangeArrowheads="1"/>
          </p:cNvPicPr>
          <p:nvPr/>
        </p:nvPicPr>
        <p:blipFill>
          <a:blip r:embed="rId3" cstate="print"/>
          <a:srcRect l="48650" t="49494" r="954" b="13409"/>
          <a:stretch>
            <a:fillRect/>
          </a:stretch>
        </p:blipFill>
        <p:spPr bwMode="auto">
          <a:xfrm>
            <a:off x="551829" y="836712"/>
            <a:ext cx="3804147" cy="3960440"/>
          </a:xfrm>
          <a:prstGeom prst="rect">
            <a:avLst/>
          </a:prstGeom>
          <a:noFill/>
        </p:spPr>
      </p:pic>
      <p:sp>
        <p:nvSpPr>
          <p:cNvPr id="11" name="Titre 1"/>
          <p:cNvSpPr>
            <a:spLocks noGrp="1"/>
          </p:cNvSpPr>
          <p:nvPr>
            <p:ph type="title"/>
          </p:nvPr>
        </p:nvSpPr>
        <p:spPr>
          <a:xfrm>
            <a:off x="457200" y="-99392"/>
            <a:ext cx="8229600" cy="1143000"/>
          </a:xfrm>
        </p:spPr>
        <p:txBody>
          <a:bodyPr>
            <a:normAutofit fontScale="90000"/>
          </a:bodyPr>
          <a:lstStyle/>
          <a:p>
            <a:r>
              <a:rPr lang="fr-FR" dirty="0" smtClean="0"/>
              <a:t>4134) Transformations particulières</a:t>
            </a:r>
            <a:endParaRPr lang="fr-FR" dirty="0"/>
          </a:p>
        </p:txBody>
      </p:sp>
      <p:graphicFrame>
        <p:nvGraphicFramePr>
          <p:cNvPr id="41985" name="Object 1"/>
          <p:cNvGraphicFramePr>
            <a:graphicFrameLocks noChangeAspect="1"/>
          </p:cNvGraphicFramePr>
          <p:nvPr/>
        </p:nvGraphicFramePr>
        <p:xfrm>
          <a:off x="539552" y="5589240"/>
          <a:ext cx="2978150" cy="503238"/>
        </p:xfrm>
        <a:graphic>
          <a:graphicData uri="http://schemas.openxmlformats.org/presentationml/2006/ole">
            <p:oleObj spid="_x0000_s41985" name="Équation" r:id="rId4" imgW="1282680" imgH="215640" progId="Equation.3">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lstStyle/>
          <a:p>
            <a:r>
              <a:rPr lang="fr-FR" dirty="0" smtClean="0"/>
              <a:t>Surface caractéristique d’un GP</a:t>
            </a:r>
            <a:endParaRPr lang="fr-FR" dirty="0"/>
          </a:p>
        </p:txBody>
      </p:sp>
      <p:pic>
        <p:nvPicPr>
          <p:cNvPr id="1026" name="Picture 2"/>
          <p:cNvPicPr>
            <a:picLocks noChangeAspect="1" noChangeArrowheads="1"/>
          </p:cNvPicPr>
          <p:nvPr/>
        </p:nvPicPr>
        <p:blipFill>
          <a:blip r:embed="rId3" cstate="print"/>
          <a:srcRect l="51187" t="20544" r="15345" b="46832"/>
          <a:stretch>
            <a:fillRect/>
          </a:stretch>
        </p:blipFill>
        <p:spPr bwMode="auto">
          <a:xfrm>
            <a:off x="166496" y="1340768"/>
            <a:ext cx="8798846" cy="4824536"/>
          </a:xfrm>
          <a:prstGeom prst="rect">
            <a:avLst/>
          </a:prstGeom>
          <a:noFill/>
          <a:ln w="9525">
            <a:noFill/>
            <a:miter lim="800000"/>
            <a:headEnd/>
            <a:tailEnd/>
          </a:ln>
        </p:spPr>
      </p:pic>
      <p:graphicFrame>
        <p:nvGraphicFramePr>
          <p:cNvPr id="14338" name="Object 2"/>
          <p:cNvGraphicFramePr>
            <a:graphicFrameLocks noChangeAspect="1"/>
          </p:cNvGraphicFramePr>
          <p:nvPr/>
        </p:nvGraphicFramePr>
        <p:xfrm>
          <a:off x="4845050" y="4869557"/>
          <a:ext cx="2682875" cy="1004888"/>
        </p:xfrm>
        <a:graphic>
          <a:graphicData uri="http://schemas.openxmlformats.org/presentationml/2006/ole">
            <p:oleObj spid="_x0000_s82946" name="Équation" r:id="rId4" imgW="1155600" imgH="431640" progId="Equation.3">
              <p:embed/>
            </p:oleObj>
          </a:graphicData>
        </a:graphic>
      </p:graphicFrame>
      <p:graphicFrame>
        <p:nvGraphicFramePr>
          <p:cNvPr id="14339" name="Object 3"/>
          <p:cNvGraphicFramePr>
            <a:graphicFrameLocks noChangeAspect="1"/>
          </p:cNvGraphicFramePr>
          <p:nvPr/>
        </p:nvGraphicFramePr>
        <p:xfrm>
          <a:off x="5868144" y="1484784"/>
          <a:ext cx="2978150" cy="503238"/>
        </p:xfrm>
        <a:graphic>
          <a:graphicData uri="http://schemas.openxmlformats.org/presentationml/2006/ole">
            <p:oleObj spid="_x0000_s82947" name="Équation" r:id="rId5" imgW="1282680" imgH="215640" progId="Equation.3">
              <p:embed/>
            </p:oleObj>
          </a:graphicData>
        </a:graphic>
      </p:graphicFrame>
      <p:graphicFrame>
        <p:nvGraphicFramePr>
          <p:cNvPr id="14340" name="Object 4"/>
          <p:cNvGraphicFramePr>
            <a:graphicFrameLocks noChangeAspect="1"/>
          </p:cNvGraphicFramePr>
          <p:nvPr/>
        </p:nvGraphicFramePr>
        <p:xfrm>
          <a:off x="179388" y="3361432"/>
          <a:ext cx="2652712" cy="1004888"/>
        </p:xfrm>
        <a:graphic>
          <a:graphicData uri="http://schemas.openxmlformats.org/presentationml/2006/ole">
            <p:oleObj spid="_x0000_s82948" name="Équation" r:id="rId6" imgW="1143000" imgH="431640" progId="Equation.3">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normAutofit/>
          </a:bodyPr>
          <a:lstStyle/>
          <a:p>
            <a:r>
              <a:rPr lang="fr-FR" sz="4000" dirty="0" smtClean="0"/>
              <a:t>42) Premier Principe</a:t>
            </a:r>
          </a:p>
        </p:txBody>
      </p:sp>
      <p:sp>
        <p:nvSpPr>
          <p:cNvPr id="6" name="ZoneTexte 5"/>
          <p:cNvSpPr txBox="1"/>
          <p:nvPr/>
        </p:nvSpPr>
        <p:spPr>
          <a:xfrm>
            <a:off x="395536" y="836712"/>
            <a:ext cx="3168352" cy="523220"/>
          </a:xfrm>
          <a:prstGeom prst="rect">
            <a:avLst/>
          </a:prstGeom>
          <a:noFill/>
        </p:spPr>
        <p:txBody>
          <a:bodyPr wrap="square" rtlCol="0">
            <a:spAutoFit/>
          </a:bodyPr>
          <a:lstStyle/>
          <a:p>
            <a:r>
              <a:rPr lang="fr-FR" sz="2800" dirty="0" smtClean="0"/>
              <a:t>421) Enoncé</a:t>
            </a:r>
            <a:endParaRPr lang="fr-FR" sz="2800" dirty="0"/>
          </a:p>
        </p:txBody>
      </p:sp>
      <p:sp>
        <p:nvSpPr>
          <p:cNvPr id="7" name="ZoneTexte 6"/>
          <p:cNvSpPr txBox="1"/>
          <p:nvPr/>
        </p:nvSpPr>
        <p:spPr>
          <a:xfrm>
            <a:off x="1887980" y="1539036"/>
            <a:ext cx="5112568" cy="954107"/>
          </a:xfrm>
          <a:prstGeom prst="rect">
            <a:avLst/>
          </a:prstGeom>
          <a:noFill/>
        </p:spPr>
        <p:txBody>
          <a:bodyPr wrap="square" rtlCol="0">
            <a:spAutoFit/>
          </a:bodyPr>
          <a:lstStyle/>
          <a:p>
            <a:pPr algn="ctr"/>
            <a:r>
              <a:rPr lang="fr-FR" sz="2800" dirty="0" smtClean="0"/>
              <a:t>Rien ne se perd, rien ne se crée, tout se transforme</a:t>
            </a:r>
            <a:endParaRPr lang="fr-FR" sz="2800" dirty="0"/>
          </a:p>
        </p:txBody>
      </p:sp>
      <p:sp>
        <p:nvSpPr>
          <p:cNvPr id="8" name="Ellipse 7"/>
          <p:cNvSpPr/>
          <p:nvPr/>
        </p:nvSpPr>
        <p:spPr>
          <a:xfrm>
            <a:off x="1115616" y="1340768"/>
            <a:ext cx="6696744"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vers le bas 11"/>
          <p:cNvSpPr/>
          <p:nvPr/>
        </p:nvSpPr>
        <p:spPr>
          <a:xfrm>
            <a:off x="4427984" y="4293096"/>
            <a:ext cx="28803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1979712" y="4994012"/>
            <a:ext cx="5616624" cy="523220"/>
          </a:xfrm>
          <a:prstGeom prst="rect">
            <a:avLst/>
          </a:prstGeom>
          <a:noFill/>
        </p:spPr>
        <p:txBody>
          <a:bodyPr wrap="square" rtlCol="0">
            <a:spAutoFit/>
          </a:bodyPr>
          <a:lstStyle/>
          <a:p>
            <a:pPr algn="ctr"/>
            <a:r>
              <a:rPr lang="fr-FR" sz="2800" dirty="0" smtClean="0"/>
              <a:t>Energie interne d’un gaz parfait = U </a:t>
            </a:r>
            <a:endParaRPr lang="fr-FR" sz="2800" dirty="0"/>
          </a:p>
        </p:txBody>
      </p:sp>
      <p:sp>
        <p:nvSpPr>
          <p:cNvPr id="14" name="ZoneTexte 13"/>
          <p:cNvSpPr txBox="1"/>
          <p:nvPr/>
        </p:nvSpPr>
        <p:spPr>
          <a:xfrm>
            <a:off x="1259632" y="3284984"/>
            <a:ext cx="6480720" cy="954107"/>
          </a:xfrm>
          <a:prstGeom prst="rect">
            <a:avLst/>
          </a:prstGeom>
          <a:noFill/>
        </p:spPr>
        <p:txBody>
          <a:bodyPr wrap="square" rtlCol="0">
            <a:spAutoFit/>
          </a:bodyPr>
          <a:lstStyle/>
          <a:p>
            <a:pPr algn="ctr"/>
            <a:r>
              <a:rPr lang="fr-FR" sz="2800" dirty="0" smtClean="0"/>
              <a:t>Seules les </a:t>
            </a:r>
            <a:r>
              <a:rPr lang="fr-FR" sz="2800" dirty="0" smtClean="0">
                <a:solidFill>
                  <a:srgbClr val="FF0000"/>
                </a:solidFill>
              </a:rPr>
              <a:t>variations</a:t>
            </a:r>
            <a:r>
              <a:rPr lang="fr-FR" sz="2800" dirty="0" smtClean="0"/>
              <a:t> d’énergie d’un système peuvent être connues</a:t>
            </a:r>
            <a:endParaRPr lang="fr-FR" sz="2800" dirty="0"/>
          </a:p>
        </p:txBody>
      </p:sp>
      <p:sp>
        <p:nvSpPr>
          <p:cNvPr id="10" name="ZoneTexte 9"/>
          <p:cNvSpPr txBox="1"/>
          <p:nvPr/>
        </p:nvSpPr>
        <p:spPr>
          <a:xfrm>
            <a:off x="1763688" y="2564904"/>
            <a:ext cx="5040560" cy="523220"/>
          </a:xfrm>
          <a:prstGeom prst="rect">
            <a:avLst/>
          </a:prstGeom>
          <a:noFill/>
        </p:spPr>
        <p:txBody>
          <a:bodyPr wrap="square" rtlCol="0">
            <a:spAutoFit/>
          </a:bodyPr>
          <a:lstStyle/>
          <a:p>
            <a:pPr algn="ctr"/>
            <a:r>
              <a:rPr lang="fr-FR" sz="2800" dirty="0" smtClean="0"/>
              <a:t>Conservation de l’Energie</a:t>
            </a:r>
            <a:endParaRPr lang="fr-FR" sz="2800" dirty="0"/>
          </a:p>
        </p:txBody>
      </p:sp>
      <p:sp>
        <p:nvSpPr>
          <p:cNvPr id="15" name="Flèche vers le bas 14"/>
          <p:cNvSpPr/>
          <p:nvPr/>
        </p:nvSpPr>
        <p:spPr>
          <a:xfrm>
            <a:off x="4283968" y="2457384"/>
            <a:ext cx="72008"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8913" name="Object 1"/>
          <p:cNvGraphicFramePr>
            <a:graphicFrameLocks noChangeAspect="1"/>
          </p:cNvGraphicFramePr>
          <p:nvPr/>
        </p:nvGraphicFramePr>
        <p:xfrm>
          <a:off x="2843808" y="5882406"/>
          <a:ext cx="3119437" cy="642938"/>
        </p:xfrm>
        <a:graphic>
          <a:graphicData uri="http://schemas.openxmlformats.org/presentationml/2006/ole">
            <p:oleObj spid="_x0000_s38913" name="Équation" r:id="rId3" imgW="1002960" imgH="228600" progId="Equation.3">
              <p:embed/>
            </p:oleObj>
          </a:graphicData>
        </a:graphic>
      </p:graphicFrame>
      <p:sp>
        <p:nvSpPr>
          <p:cNvPr id="16" name="ZoneTexte 15"/>
          <p:cNvSpPr txBox="1"/>
          <p:nvPr/>
        </p:nvSpPr>
        <p:spPr>
          <a:xfrm>
            <a:off x="6660232" y="6026422"/>
            <a:ext cx="1728192" cy="369332"/>
          </a:xfrm>
          <a:prstGeom prst="rect">
            <a:avLst/>
          </a:prstGeom>
          <a:noFill/>
        </p:spPr>
        <p:txBody>
          <a:bodyPr wrap="square" rtlCol="0">
            <a:spAutoFit/>
          </a:bodyPr>
          <a:lstStyle/>
          <a:p>
            <a:r>
              <a:rPr lang="fr-FR" dirty="0" smtClean="0"/>
              <a:t>U</a:t>
            </a:r>
            <a:r>
              <a:rPr lang="fr-FR" baseline="-25000" dirty="0" smtClean="0"/>
              <a:t>0</a:t>
            </a:r>
            <a:r>
              <a:rPr lang="fr-FR" dirty="0" smtClean="0"/>
              <a:t> = Constante</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0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8913"/>
                                        </p:tgtEl>
                                        <p:attrNameLst>
                                          <p:attrName>style.visibility</p:attrName>
                                        </p:attrNameLst>
                                      </p:cBhvr>
                                      <p:to>
                                        <p:strVal val="visible"/>
                                      </p:to>
                                    </p:set>
                                    <p:animEffect transition="in" filter="fade">
                                      <p:cBhvr>
                                        <p:cTn id="30" dur="2000"/>
                                        <p:tgtEl>
                                          <p:spTgt spid="389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3" grpId="0"/>
      <p:bldP spid="14" grpId="0"/>
      <p:bldP spid="10"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95536" y="-27384"/>
            <a:ext cx="8229600" cy="1143000"/>
          </a:xfrm>
        </p:spPr>
        <p:txBody>
          <a:bodyPr>
            <a:normAutofit/>
          </a:bodyPr>
          <a:lstStyle/>
          <a:p>
            <a:r>
              <a:rPr lang="fr-FR" dirty="0" smtClean="0"/>
              <a:t>Energie interne de n moles d’un GP</a:t>
            </a:r>
            <a:endParaRPr lang="fr-FR" dirty="0"/>
          </a:p>
        </p:txBody>
      </p:sp>
      <p:graphicFrame>
        <p:nvGraphicFramePr>
          <p:cNvPr id="148483" name="Object 3"/>
          <p:cNvGraphicFramePr>
            <a:graphicFrameLocks noChangeAspect="1"/>
          </p:cNvGraphicFramePr>
          <p:nvPr/>
        </p:nvGraphicFramePr>
        <p:xfrm>
          <a:off x="327025" y="1412875"/>
          <a:ext cx="3779838" cy="1111250"/>
        </p:xfrm>
        <a:graphic>
          <a:graphicData uri="http://schemas.openxmlformats.org/presentationml/2006/ole">
            <p:oleObj spid="_x0000_s81922" name="Équation" r:id="rId3" imgW="1346040" imgH="393480" progId="Equation.3">
              <p:embed/>
            </p:oleObj>
          </a:graphicData>
        </a:graphic>
      </p:graphicFrame>
      <p:graphicFrame>
        <p:nvGraphicFramePr>
          <p:cNvPr id="148484" name="Object 4"/>
          <p:cNvGraphicFramePr>
            <a:graphicFrameLocks noChangeAspect="1"/>
          </p:cNvGraphicFramePr>
          <p:nvPr/>
        </p:nvGraphicFramePr>
        <p:xfrm>
          <a:off x="457200" y="3500438"/>
          <a:ext cx="3560763" cy="1111250"/>
        </p:xfrm>
        <a:graphic>
          <a:graphicData uri="http://schemas.openxmlformats.org/presentationml/2006/ole">
            <p:oleObj spid="_x0000_s81923" name="Équation" r:id="rId4" imgW="1269720" imgH="393480" progId="Equation.3">
              <p:embed/>
            </p:oleObj>
          </a:graphicData>
        </a:graphic>
      </p:graphicFrame>
      <p:graphicFrame>
        <p:nvGraphicFramePr>
          <p:cNvPr id="148485" name="Object 5"/>
          <p:cNvGraphicFramePr>
            <a:graphicFrameLocks noChangeAspect="1"/>
          </p:cNvGraphicFramePr>
          <p:nvPr/>
        </p:nvGraphicFramePr>
        <p:xfrm>
          <a:off x="365125" y="5300663"/>
          <a:ext cx="3455988" cy="1111250"/>
        </p:xfrm>
        <a:graphic>
          <a:graphicData uri="http://schemas.openxmlformats.org/presentationml/2006/ole">
            <p:oleObj spid="_x0000_s81924" name="Équation" r:id="rId5" imgW="1231560" imgH="393480" progId="Equation.3">
              <p:embed/>
            </p:oleObj>
          </a:graphicData>
        </a:graphic>
      </p:graphicFrame>
      <p:grpSp>
        <p:nvGrpSpPr>
          <p:cNvPr id="2" name="Groupe 203"/>
          <p:cNvGrpSpPr/>
          <p:nvPr/>
        </p:nvGrpSpPr>
        <p:grpSpPr>
          <a:xfrm>
            <a:off x="5148064" y="980728"/>
            <a:ext cx="2160240" cy="1584176"/>
            <a:chOff x="4860032" y="1052736"/>
            <a:chExt cx="2160240" cy="1584176"/>
          </a:xfrm>
        </p:grpSpPr>
        <p:grpSp>
          <p:nvGrpSpPr>
            <p:cNvPr id="3" name="Groupe 173"/>
            <p:cNvGrpSpPr/>
            <p:nvPr/>
          </p:nvGrpSpPr>
          <p:grpSpPr>
            <a:xfrm>
              <a:off x="4860032" y="1052736"/>
              <a:ext cx="2160240" cy="1584176"/>
              <a:chOff x="5940152" y="260648"/>
              <a:chExt cx="2160240" cy="1584176"/>
            </a:xfrm>
          </p:grpSpPr>
          <p:cxnSp>
            <p:nvCxnSpPr>
              <p:cNvPr id="116" name="Connecteur droit avec flèche 115"/>
              <p:cNvCxnSpPr/>
              <p:nvPr/>
            </p:nvCxnSpPr>
            <p:spPr>
              <a:xfrm flipV="1">
                <a:off x="6804248" y="260648"/>
                <a:ext cx="0" cy="108012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Connecteur droit avec flèche 169"/>
              <p:cNvCxnSpPr/>
              <p:nvPr/>
            </p:nvCxnSpPr>
            <p:spPr>
              <a:xfrm flipH="1">
                <a:off x="5940152" y="1340768"/>
                <a:ext cx="864096"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2" name="Connecteur droit avec flèche 171"/>
              <p:cNvCxnSpPr/>
              <p:nvPr/>
            </p:nvCxnSpPr>
            <p:spPr>
              <a:xfrm>
                <a:off x="6804248" y="1340768"/>
                <a:ext cx="129614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14" name="Ellipse 113"/>
            <p:cNvSpPr/>
            <p:nvPr/>
          </p:nvSpPr>
          <p:spPr>
            <a:xfrm>
              <a:off x="5492338" y="1916832"/>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 name="Groupe 207"/>
          <p:cNvGrpSpPr/>
          <p:nvPr/>
        </p:nvGrpSpPr>
        <p:grpSpPr>
          <a:xfrm>
            <a:off x="5012432" y="2996952"/>
            <a:ext cx="2160240" cy="1584176"/>
            <a:chOff x="5012432" y="2996952"/>
            <a:chExt cx="2160240" cy="1584176"/>
          </a:xfrm>
        </p:grpSpPr>
        <p:grpSp>
          <p:nvGrpSpPr>
            <p:cNvPr id="6" name="Groupe 174"/>
            <p:cNvGrpSpPr/>
            <p:nvPr/>
          </p:nvGrpSpPr>
          <p:grpSpPr>
            <a:xfrm>
              <a:off x="5012432" y="2996952"/>
              <a:ext cx="2160240" cy="1584176"/>
              <a:chOff x="5940152" y="260648"/>
              <a:chExt cx="2160240" cy="1584176"/>
            </a:xfrm>
          </p:grpSpPr>
          <p:cxnSp>
            <p:nvCxnSpPr>
              <p:cNvPr id="176" name="Connecteur droit avec flèche 175"/>
              <p:cNvCxnSpPr/>
              <p:nvPr/>
            </p:nvCxnSpPr>
            <p:spPr>
              <a:xfrm flipV="1">
                <a:off x="6804248" y="260648"/>
                <a:ext cx="0" cy="108012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7" name="Connecteur droit avec flèche 176"/>
              <p:cNvCxnSpPr/>
              <p:nvPr/>
            </p:nvCxnSpPr>
            <p:spPr>
              <a:xfrm flipH="1">
                <a:off x="5940152" y="1340768"/>
                <a:ext cx="864096"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8" name="Connecteur droit avec flèche 177"/>
              <p:cNvCxnSpPr/>
              <p:nvPr/>
            </p:nvCxnSpPr>
            <p:spPr>
              <a:xfrm>
                <a:off x="6804248" y="1340768"/>
                <a:ext cx="129614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e 182"/>
            <p:cNvGrpSpPr/>
            <p:nvPr/>
          </p:nvGrpSpPr>
          <p:grpSpPr>
            <a:xfrm rot="19791717">
              <a:off x="5258067" y="3778857"/>
              <a:ext cx="1368096" cy="504056"/>
              <a:chOff x="7092280" y="2708920"/>
              <a:chExt cx="1368096" cy="504056"/>
            </a:xfrm>
          </p:grpSpPr>
          <p:sp>
            <p:nvSpPr>
              <p:cNvPr id="180" name="Ellipse 179"/>
              <p:cNvSpPr/>
              <p:nvPr/>
            </p:nvSpPr>
            <p:spPr>
              <a:xfrm>
                <a:off x="7956376" y="2708920"/>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2" name="Connecteur droit 181"/>
              <p:cNvCxnSpPr>
                <a:endCxn id="180" idx="2"/>
              </p:cNvCxnSpPr>
              <p:nvPr/>
            </p:nvCxnSpPr>
            <p:spPr>
              <a:xfrm flipV="1">
                <a:off x="7380312" y="2960948"/>
                <a:ext cx="57606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7092280" y="2708920"/>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8" name="Groupe 201"/>
          <p:cNvGrpSpPr/>
          <p:nvPr/>
        </p:nvGrpSpPr>
        <p:grpSpPr>
          <a:xfrm>
            <a:off x="5004048" y="4941168"/>
            <a:ext cx="2160240" cy="1584176"/>
            <a:chOff x="5004048" y="4941168"/>
            <a:chExt cx="2160240" cy="1584176"/>
          </a:xfrm>
        </p:grpSpPr>
        <p:cxnSp>
          <p:nvCxnSpPr>
            <p:cNvPr id="199" name="Connecteur droit 198"/>
            <p:cNvCxnSpPr/>
            <p:nvPr/>
          </p:nvCxnSpPr>
          <p:spPr>
            <a:xfrm flipV="1">
              <a:off x="5580112" y="6021288"/>
              <a:ext cx="864096" cy="2058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Connecteur droit 196"/>
            <p:cNvCxnSpPr>
              <a:stCxn id="189" idx="7"/>
            </p:cNvCxnSpPr>
            <p:nvPr/>
          </p:nvCxnSpPr>
          <p:spPr>
            <a:xfrm flipV="1">
              <a:off x="5650263" y="5589241"/>
              <a:ext cx="147674" cy="43385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p:nvPr/>
          </p:nvCxnSpPr>
          <p:spPr>
            <a:xfrm>
              <a:off x="6012160" y="5517232"/>
              <a:ext cx="289833" cy="3618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e 183"/>
            <p:cNvGrpSpPr/>
            <p:nvPr/>
          </p:nvGrpSpPr>
          <p:grpSpPr>
            <a:xfrm>
              <a:off x="5004048" y="4941168"/>
              <a:ext cx="2160240" cy="1584176"/>
              <a:chOff x="5940152" y="260648"/>
              <a:chExt cx="2160240" cy="1584176"/>
            </a:xfrm>
          </p:grpSpPr>
          <p:cxnSp>
            <p:nvCxnSpPr>
              <p:cNvPr id="185" name="Connecteur droit avec flèche 184"/>
              <p:cNvCxnSpPr/>
              <p:nvPr/>
            </p:nvCxnSpPr>
            <p:spPr>
              <a:xfrm flipV="1">
                <a:off x="6804248" y="260648"/>
                <a:ext cx="0" cy="108012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6" name="Connecteur droit avec flèche 185"/>
              <p:cNvCxnSpPr/>
              <p:nvPr/>
            </p:nvCxnSpPr>
            <p:spPr>
              <a:xfrm flipH="1">
                <a:off x="5940152" y="1340768"/>
                <a:ext cx="864096"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7" name="Connecteur droit avec flèche 186"/>
              <p:cNvCxnSpPr/>
              <p:nvPr/>
            </p:nvCxnSpPr>
            <p:spPr>
              <a:xfrm>
                <a:off x="6804248" y="1340768"/>
                <a:ext cx="129614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8" name="Ellipse 187"/>
            <p:cNvSpPr/>
            <p:nvPr/>
          </p:nvSpPr>
          <p:spPr>
            <a:xfrm>
              <a:off x="6228184" y="5733256"/>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9" name="Ellipse 188"/>
            <p:cNvSpPr/>
            <p:nvPr/>
          </p:nvSpPr>
          <p:spPr>
            <a:xfrm>
              <a:off x="5220072" y="5949280"/>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0" name="Ellipse 189"/>
            <p:cNvSpPr/>
            <p:nvPr/>
          </p:nvSpPr>
          <p:spPr>
            <a:xfrm>
              <a:off x="5627410" y="5157192"/>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5" name="Flèche droite 204"/>
          <p:cNvSpPr/>
          <p:nvPr/>
        </p:nvSpPr>
        <p:spPr>
          <a:xfrm>
            <a:off x="4211960" y="1844824"/>
            <a:ext cx="504056"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lèche droite 205"/>
          <p:cNvSpPr/>
          <p:nvPr/>
        </p:nvSpPr>
        <p:spPr>
          <a:xfrm>
            <a:off x="4211960" y="3789040"/>
            <a:ext cx="504056"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7" name="Flèche droite 206"/>
          <p:cNvSpPr/>
          <p:nvPr/>
        </p:nvSpPr>
        <p:spPr>
          <a:xfrm>
            <a:off x="4211960" y="5733256"/>
            <a:ext cx="504056"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40"/>
          <p:cNvGrpSpPr/>
          <p:nvPr/>
        </p:nvGrpSpPr>
        <p:grpSpPr>
          <a:xfrm>
            <a:off x="4831457" y="4168130"/>
            <a:ext cx="506554" cy="580977"/>
            <a:chOff x="7398224" y="2796463"/>
            <a:chExt cx="506554" cy="580977"/>
          </a:xfrm>
        </p:grpSpPr>
        <p:sp>
          <p:nvSpPr>
            <p:cNvPr id="35" name="Arc 34"/>
            <p:cNvSpPr/>
            <p:nvPr/>
          </p:nvSpPr>
          <p:spPr>
            <a:xfrm rot="11020106">
              <a:off x="7398224" y="2796463"/>
              <a:ext cx="504056" cy="576064"/>
            </a:xfrm>
            <a:prstGeom prst="arc">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9" name="Ellipse 38"/>
            <p:cNvSpPr/>
            <p:nvPr/>
          </p:nvSpPr>
          <p:spPr>
            <a:xfrm rot="19791717">
              <a:off x="7400778" y="2873384"/>
              <a:ext cx="504000" cy="50405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 name="Groupe 44"/>
          <p:cNvGrpSpPr/>
          <p:nvPr/>
        </p:nvGrpSpPr>
        <p:grpSpPr>
          <a:xfrm rot="2050575">
            <a:off x="6626487" y="3775336"/>
            <a:ext cx="362538" cy="504056"/>
            <a:chOff x="7236296" y="2636912"/>
            <a:chExt cx="506554" cy="580977"/>
          </a:xfrm>
        </p:grpSpPr>
        <p:sp>
          <p:nvSpPr>
            <p:cNvPr id="43" name="Arc 42"/>
            <p:cNvSpPr/>
            <p:nvPr/>
          </p:nvSpPr>
          <p:spPr>
            <a:xfrm rot="11020106">
              <a:off x="7236296" y="2636912"/>
              <a:ext cx="504056" cy="576064"/>
            </a:xfrm>
            <a:prstGeom prst="arc">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4" name="Ellipse 43"/>
            <p:cNvSpPr/>
            <p:nvPr/>
          </p:nvSpPr>
          <p:spPr>
            <a:xfrm rot="19791717">
              <a:off x="7238850" y="2713833"/>
              <a:ext cx="504000" cy="50405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50"/>
          <p:cNvGrpSpPr/>
          <p:nvPr/>
        </p:nvGrpSpPr>
        <p:grpSpPr>
          <a:xfrm rot="-60000">
            <a:off x="5584791" y="3360937"/>
            <a:ext cx="452964" cy="108000"/>
            <a:chOff x="7390275" y="3063999"/>
            <a:chExt cx="452964" cy="264163"/>
          </a:xfrm>
        </p:grpSpPr>
        <p:sp>
          <p:nvSpPr>
            <p:cNvPr id="48" name="Ellipse 47"/>
            <p:cNvSpPr/>
            <p:nvPr/>
          </p:nvSpPr>
          <p:spPr>
            <a:xfrm rot="242292">
              <a:off x="7390275" y="3063999"/>
              <a:ext cx="452964" cy="26416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0" name="Connecteur droit avec flèche 49"/>
            <p:cNvCxnSpPr/>
            <p:nvPr/>
          </p:nvCxnSpPr>
          <p:spPr>
            <a:xfrm>
              <a:off x="7524328" y="3068960"/>
              <a:ext cx="14401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3" name="Connecteur droit avec flèche 52"/>
          <p:cNvCxnSpPr/>
          <p:nvPr/>
        </p:nvCxnSpPr>
        <p:spPr>
          <a:xfrm>
            <a:off x="6372200" y="2204864"/>
            <a:ext cx="576064"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H="1" flipV="1">
            <a:off x="5868144" y="1268760"/>
            <a:ext cx="8384" cy="51244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p:nvPr/>
        </p:nvCxnSpPr>
        <p:spPr>
          <a:xfrm flipV="1">
            <a:off x="5292080" y="2348880"/>
            <a:ext cx="504056" cy="3240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flipH="1" flipV="1">
            <a:off x="5777086" y="3573016"/>
            <a:ext cx="8384" cy="44043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Connecteur droit avec flèche 62"/>
          <p:cNvCxnSpPr/>
          <p:nvPr/>
        </p:nvCxnSpPr>
        <p:spPr>
          <a:xfrm rot="16200000" flipH="1" flipV="1">
            <a:off x="6175226" y="3942581"/>
            <a:ext cx="8384" cy="44043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Connecteur droit avec flèche 63"/>
          <p:cNvCxnSpPr/>
          <p:nvPr/>
        </p:nvCxnSpPr>
        <p:spPr>
          <a:xfrm flipV="1">
            <a:off x="5868144" y="4293096"/>
            <a:ext cx="395858" cy="261739"/>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3"/>
                                        </p:tgtEl>
                                        <p:attrNameLst>
                                          <p:attrName>style.visibility</p:attrName>
                                        </p:attrNameLst>
                                      </p:cBhvr>
                                      <p:to>
                                        <p:strVal val="visible"/>
                                      </p:to>
                                    </p:set>
                                    <p:animEffect transition="in" filter="fade">
                                      <p:cBhvr>
                                        <p:cTn id="7" dur="2000"/>
                                        <p:tgtEl>
                                          <p:spTgt spid="1484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4"/>
                                        </p:tgtEl>
                                        <p:attrNameLst>
                                          <p:attrName>style.visibility</p:attrName>
                                        </p:attrNameLst>
                                      </p:cBhvr>
                                      <p:to>
                                        <p:strVal val="visible"/>
                                      </p:to>
                                    </p:set>
                                    <p:animEffect transition="in" filter="fade">
                                      <p:cBhvr>
                                        <p:cTn id="12" dur="2000"/>
                                        <p:tgtEl>
                                          <p:spTgt spid="1484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485"/>
                                        </p:tgtEl>
                                        <p:attrNameLst>
                                          <p:attrName>style.visibility</p:attrName>
                                        </p:attrNameLst>
                                      </p:cBhvr>
                                      <p:to>
                                        <p:strVal val="visible"/>
                                      </p:to>
                                    </p:set>
                                    <p:animEffect transition="in" filter="fade">
                                      <p:cBhvr>
                                        <p:cTn id="17" dur="2000"/>
                                        <p:tgtEl>
                                          <p:spTgt spid="148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95536" y="-27384"/>
            <a:ext cx="8229600" cy="1143000"/>
          </a:xfrm>
        </p:spPr>
        <p:txBody>
          <a:bodyPr>
            <a:normAutofit fontScale="90000"/>
          </a:bodyPr>
          <a:lstStyle/>
          <a:p>
            <a:r>
              <a:rPr lang="fr-FR" dirty="0" smtClean="0"/>
              <a:t>Energie interne de n moles d’un GP</a:t>
            </a:r>
            <a:br>
              <a:rPr lang="fr-FR" dirty="0" smtClean="0"/>
            </a:br>
            <a:r>
              <a:rPr lang="fr-FR" dirty="0" smtClean="0"/>
              <a:t>Ière loi de JOULE</a:t>
            </a:r>
            <a:endParaRPr lang="fr-FR" dirty="0"/>
          </a:p>
        </p:txBody>
      </p:sp>
      <p:grpSp>
        <p:nvGrpSpPr>
          <p:cNvPr id="51" name="Groupe 50"/>
          <p:cNvGrpSpPr/>
          <p:nvPr/>
        </p:nvGrpSpPr>
        <p:grpSpPr>
          <a:xfrm>
            <a:off x="35496" y="1556792"/>
            <a:ext cx="5901159" cy="4536504"/>
            <a:chOff x="327025" y="980728"/>
            <a:chExt cx="6981279" cy="5544616"/>
          </a:xfrm>
        </p:grpSpPr>
        <p:graphicFrame>
          <p:nvGraphicFramePr>
            <p:cNvPr id="148483" name="Object 3"/>
            <p:cNvGraphicFramePr>
              <a:graphicFrameLocks noChangeAspect="1"/>
            </p:cNvGraphicFramePr>
            <p:nvPr/>
          </p:nvGraphicFramePr>
          <p:xfrm>
            <a:off x="327025" y="1412875"/>
            <a:ext cx="3779838" cy="1111250"/>
          </p:xfrm>
          <a:graphic>
            <a:graphicData uri="http://schemas.openxmlformats.org/presentationml/2006/ole">
              <p:oleObj spid="_x0000_s285698" name="Équation" r:id="rId3" imgW="1346040" imgH="393480" progId="Equation.3">
                <p:embed/>
              </p:oleObj>
            </a:graphicData>
          </a:graphic>
        </p:graphicFrame>
        <p:graphicFrame>
          <p:nvGraphicFramePr>
            <p:cNvPr id="148484" name="Object 4"/>
            <p:cNvGraphicFramePr>
              <a:graphicFrameLocks noChangeAspect="1"/>
            </p:cNvGraphicFramePr>
            <p:nvPr/>
          </p:nvGraphicFramePr>
          <p:xfrm>
            <a:off x="457200" y="3500438"/>
            <a:ext cx="3560763" cy="1111250"/>
          </p:xfrm>
          <a:graphic>
            <a:graphicData uri="http://schemas.openxmlformats.org/presentationml/2006/ole">
              <p:oleObj spid="_x0000_s285699" name="Équation" r:id="rId4" imgW="1269720" imgH="393480" progId="Equation.3">
                <p:embed/>
              </p:oleObj>
            </a:graphicData>
          </a:graphic>
        </p:graphicFrame>
        <p:graphicFrame>
          <p:nvGraphicFramePr>
            <p:cNvPr id="148485" name="Object 5"/>
            <p:cNvGraphicFramePr>
              <a:graphicFrameLocks noChangeAspect="1"/>
            </p:cNvGraphicFramePr>
            <p:nvPr/>
          </p:nvGraphicFramePr>
          <p:xfrm>
            <a:off x="365125" y="5300663"/>
            <a:ext cx="3455988" cy="1111250"/>
          </p:xfrm>
          <a:graphic>
            <a:graphicData uri="http://schemas.openxmlformats.org/presentationml/2006/ole">
              <p:oleObj spid="_x0000_s285700" name="Équation" r:id="rId5" imgW="1231560" imgH="393480" progId="Equation.3">
                <p:embed/>
              </p:oleObj>
            </a:graphicData>
          </a:graphic>
        </p:graphicFrame>
        <p:grpSp>
          <p:nvGrpSpPr>
            <p:cNvPr id="2" name="Groupe 203"/>
            <p:cNvGrpSpPr/>
            <p:nvPr/>
          </p:nvGrpSpPr>
          <p:grpSpPr>
            <a:xfrm>
              <a:off x="5148064" y="980728"/>
              <a:ext cx="2160240" cy="1584176"/>
              <a:chOff x="4860032" y="1052736"/>
              <a:chExt cx="2160240" cy="1584176"/>
            </a:xfrm>
          </p:grpSpPr>
          <p:grpSp>
            <p:nvGrpSpPr>
              <p:cNvPr id="3" name="Groupe 173"/>
              <p:cNvGrpSpPr/>
              <p:nvPr/>
            </p:nvGrpSpPr>
            <p:grpSpPr>
              <a:xfrm>
                <a:off x="4860032" y="1052736"/>
                <a:ext cx="2160240" cy="1584176"/>
                <a:chOff x="5940152" y="260648"/>
                <a:chExt cx="2160240" cy="1584176"/>
              </a:xfrm>
            </p:grpSpPr>
            <p:cxnSp>
              <p:nvCxnSpPr>
                <p:cNvPr id="116" name="Connecteur droit avec flèche 115"/>
                <p:cNvCxnSpPr/>
                <p:nvPr/>
              </p:nvCxnSpPr>
              <p:spPr>
                <a:xfrm flipV="1">
                  <a:off x="6804248" y="260648"/>
                  <a:ext cx="0" cy="108012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Connecteur droit avec flèche 169"/>
                <p:cNvCxnSpPr/>
                <p:nvPr/>
              </p:nvCxnSpPr>
              <p:spPr>
                <a:xfrm flipH="1">
                  <a:off x="5940152" y="1340768"/>
                  <a:ext cx="864096"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2" name="Connecteur droit avec flèche 171"/>
                <p:cNvCxnSpPr/>
                <p:nvPr/>
              </p:nvCxnSpPr>
              <p:spPr>
                <a:xfrm>
                  <a:off x="6804248" y="1340768"/>
                  <a:ext cx="129614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14" name="Ellipse 113"/>
              <p:cNvSpPr/>
              <p:nvPr/>
            </p:nvSpPr>
            <p:spPr>
              <a:xfrm>
                <a:off x="5492338" y="1916832"/>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 name="Groupe 207"/>
            <p:cNvGrpSpPr/>
            <p:nvPr/>
          </p:nvGrpSpPr>
          <p:grpSpPr>
            <a:xfrm>
              <a:off x="5012432" y="2996952"/>
              <a:ext cx="2160240" cy="1584176"/>
              <a:chOff x="5012432" y="2996952"/>
              <a:chExt cx="2160240" cy="1584176"/>
            </a:xfrm>
          </p:grpSpPr>
          <p:grpSp>
            <p:nvGrpSpPr>
              <p:cNvPr id="6" name="Groupe 174"/>
              <p:cNvGrpSpPr/>
              <p:nvPr/>
            </p:nvGrpSpPr>
            <p:grpSpPr>
              <a:xfrm>
                <a:off x="5012432" y="2996952"/>
                <a:ext cx="2160240" cy="1584176"/>
                <a:chOff x="5940152" y="260648"/>
                <a:chExt cx="2160240" cy="1584176"/>
              </a:xfrm>
            </p:grpSpPr>
            <p:cxnSp>
              <p:nvCxnSpPr>
                <p:cNvPr id="176" name="Connecteur droit avec flèche 175"/>
                <p:cNvCxnSpPr/>
                <p:nvPr/>
              </p:nvCxnSpPr>
              <p:spPr>
                <a:xfrm flipV="1">
                  <a:off x="6804248" y="260648"/>
                  <a:ext cx="0" cy="108012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7" name="Connecteur droit avec flèche 176"/>
                <p:cNvCxnSpPr/>
                <p:nvPr/>
              </p:nvCxnSpPr>
              <p:spPr>
                <a:xfrm flipH="1">
                  <a:off x="5940152" y="1340768"/>
                  <a:ext cx="864096"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8" name="Connecteur droit avec flèche 177"/>
                <p:cNvCxnSpPr/>
                <p:nvPr/>
              </p:nvCxnSpPr>
              <p:spPr>
                <a:xfrm>
                  <a:off x="6804248" y="1340768"/>
                  <a:ext cx="129614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e 182"/>
              <p:cNvGrpSpPr/>
              <p:nvPr/>
            </p:nvGrpSpPr>
            <p:grpSpPr>
              <a:xfrm rot="19791717">
                <a:off x="5258067" y="3778857"/>
                <a:ext cx="1368096" cy="504056"/>
                <a:chOff x="7092280" y="2708920"/>
                <a:chExt cx="1368096" cy="504056"/>
              </a:xfrm>
            </p:grpSpPr>
            <p:sp>
              <p:nvSpPr>
                <p:cNvPr id="180" name="Ellipse 179"/>
                <p:cNvSpPr/>
                <p:nvPr/>
              </p:nvSpPr>
              <p:spPr>
                <a:xfrm>
                  <a:off x="7956376" y="2708920"/>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2" name="Connecteur droit 181"/>
                <p:cNvCxnSpPr>
                  <a:endCxn id="180" idx="2"/>
                </p:cNvCxnSpPr>
                <p:nvPr/>
              </p:nvCxnSpPr>
              <p:spPr>
                <a:xfrm flipV="1">
                  <a:off x="7380312" y="2960948"/>
                  <a:ext cx="57606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7092280" y="2708920"/>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8" name="Groupe 201"/>
            <p:cNvGrpSpPr/>
            <p:nvPr/>
          </p:nvGrpSpPr>
          <p:grpSpPr>
            <a:xfrm>
              <a:off x="5004048" y="4941168"/>
              <a:ext cx="2160240" cy="1584176"/>
              <a:chOff x="5004048" y="4941168"/>
              <a:chExt cx="2160240" cy="1584176"/>
            </a:xfrm>
          </p:grpSpPr>
          <p:cxnSp>
            <p:nvCxnSpPr>
              <p:cNvPr id="199" name="Connecteur droit 198"/>
              <p:cNvCxnSpPr/>
              <p:nvPr/>
            </p:nvCxnSpPr>
            <p:spPr>
              <a:xfrm flipV="1">
                <a:off x="5580112" y="6021288"/>
                <a:ext cx="864096" cy="2058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Connecteur droit 196"/>
              <p:cNvCxnSpPr>
                <a:stCxn id="189" idx="7"/>
              </p:cNvCxnSpPr>
              <p:nvPr/>
            </p:nvCxnSpPr>
            <p:spPr>
              <a:xfrm flipV="1">
                <a:off x="5650263" y="5589241"/>
                <a:ext cx="147674" cy="43385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p:nvPr/>
            </p:nvCxnSpPr>
            <p:spPr>
              <a:xfrm>
                <a:off x="6012160" y="5517232"/>
                <a:ext cx="289833" cy="3618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e 183"/>
              <p:cNvGrpSpPr/>
              <p:nvPr/>
            </p:nvGrpSpPr>
            <p:grpSpPr>
              <a:xfrm>
                <a:off x="5004048" y="4941168"/>
                <a:ext cx="2160240" cy="1584176"/>
                <a:chOff x="5940152" y="260648"/>
                <a:chExt cx="2160240" cy="1584176"/>
              </a:xfrm>
            </p:grpSpPr>
            <p:cxnSp>
              <p:nvCxnSpPr>
                <p:cNvPr id="185" name="Connecteur droit avec flèche 184"/>
                <p:cNvCxnSpPr/>
                <p:nvPr/>
              </p:nvCxnSpPr>
              <p:spPr>
                <a:xfrm flipV="1">
                  <a:off x="6804248" y="260648"/>
                  <a:ext cx="0" cy="108012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6" name="Connecteur droit avec flèche 185"/>
                <p:cNvCxnSpPr/>
                <p:nvPr/>
              </p:nvCxnSpPr>
              <p:spPr>
                <a:xfrm flipH="1">
                  <a:off x="5940152" y="1340768"/>
                  <a:ext cx="864096"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7" name="Connecteur droit avec flèche 186"/>
                <p:cNvCxnSpPr/>
                <p:nvPr/>
              </p:nvCxnSpPr>
              <p:spPr>
                <a:xfrm>
                  <a:off x="6804248" y="1340768"/>
                  <a:ext cx="129614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8" name="Ellipse 187"/>
              <p:cNvSpPr/>
              <p:nvPr/>
            </p:nvSpPr>
            <p:spPr>
              <a:xfrm>
                <a:off x="6228184" y="5733256"/>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9" name="Ellipse 188"/>
              <p:cNvSpPr/>
              <p:nvPr/>
            </p:nvSpPr>
            <p:spPr>
              <a:xfrm>
                <a:off x="5220072" y="5949280"/>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0" name="Ellipse 189"/>
              <p:cNvSpPr/>
              <p:nvPr/>
            </p:nvSpPr>
            <p:spPr>
              <a:xfrm>
                <a:off x="5627410" y="5157192"/>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5" name="Flèche droite 204"/>
            <p:cNvSpPr/>
            <p:nvPr/>
          </p:nvSpPr>
          <p:spPr>
            <a:xfrm>
              <a:off x="4211960" y="1844824"/>
              <a:ext cx="504056"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lèche droite 205"/>
            <p:cNvSpPr/>
            <p:nvPr/>
          </p:nvSpPr>
          <p:spPr>
            <a:xfrm>
              <a:off x="4211960" y="3789040"/>
              <a:ext cx="504056"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7" name="Flèche droite 206"/>
            <p:cNvSpPr/>
            <p:nvPr/>
          </p:nvSpPr>
          <p:spPr>
            <a:xfrm>
              <a:off x="4211960" y="5733256"/>
              <a:ext cx="504056"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40"/>
            <p:cNvGrpSpPr/>
            <p:nvPr/>
          </p:nvGrpSpPr>
          <p:grpSpPr>
            <a:xfrm>
              <a:off x="4831457" y="4168130"/>
              <a:ext cx="506554" cy="580977"/>
              <a:chOff x="7398224" y="2796463"/>
              <a:chExt cx="506554" cy="580977"/>
            </a:xfrm>
          </p:grpSpPr>
          <p:sp>
            <p:nvSpPr>
              <p:cNvPr id="35" name="Arc 34"/>
              <p:cNvSpPr/>
              <p:nvPr/>
            </p:nvSpPr>
            <p:spPr>
              <a:xfrm rot="11020106">
                <a:off x="7398224" y="2796463"/>
                <a:ext cx="504056" cy="576064"/>
              </a:xfrm>
              <a:prstGeom prst="arc">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9" name="Ellipse 38"/>
              <p:cNvSpPr/>
              <p:nvPr/>
            </p:nvSpPr>
            <p:spPr>
              <a:xfrm rot="19791717">
                <a:off x="7400778" y="2873384"/>
                <a:ext cx="504000" cy="50405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 name="Groupe 44"/>
            <p:cNvGrpSpPr/>
            <p:nvPr/>
          </p:nvGrpSpPr>
          <p:grpSpPr>
            <a:xfrm rot="2050575">
              <a:off x="6626487" y="3775336"/>
              <a:ext cx="362538" cy="504056"/>
              <a:chOff x="7236296" y="2636912"/>
              <a:chExt cx="506554" cy="580977"/>
            </a:xfrm>
          </p:grpSpPr>
          <p:sp>
            <p:nvSpPr>
              <p:cNvPr id="43" name="Arc 42"/>
              <p:cNvSpPr/>
              <p:nvPr/>
            </p:nvSpPr>
            <p:spPr>
              <a:xfrm rot="11020106">
                <a:off x="7236296" y="2636912"/>
                <a:ext cx="504056" cy="576064"/>
              </a:xfrm>
              <a:prstGeom prst="arc">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4" name="Ellipse 43"/>
              <p:cNvSpPr/>
              <p:nvPr/>
            </p:nvSpPr>
            <p:spPr>
              <a:xfrm rot="19791717">
                <a:off x="7238850" y="2713833"/>
                <a:ext cx="504000" cy="50405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50"/>
            <p:cNvGrpSpPr/>
            <p:nvPr/>
          </p:nvGrpSpPr>
          <p:grpSpPr>
            <a:xfrm rot="-60000">
              <a:off x="5584791" y="3360937"/>
              <a:ext cx="452964" cy="108000"/>
              <a:chOff x="7390275" y="3063999"/>
              <a:chExt cx="452964" cy="264163"/>
            </a:xfrm>
          </p:grpSpPr>
          <p:sp>
            <p:nvSpPr>
              <p:cNvPr id="48" name="Ellipse 47"/>
              <p:cNvSpPr/>
              <p:nvPr/>
            </p:nvSpPr>
            <p:spPr>
              <a:xfrm rot="242292">
                <a:off x="7390275" y="3063999"/>
                <a:ext cx="452964" cy="26416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0" name="Connecteur droit avec flèche 49"/>
              <p:cNvCxnSpPr/>
              <p:nvPr/>
            </p:nvCxnSpPr>
            <p:spPr>
              <a:xfrm>
                <a:off x="7524328" y="3068960"/>
                <a:ext cx="14401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3" name="Connecteur droit avec flèche 52"/>
            <p:cNvCxnSpPr/>
            <p:nvPr/>
          </p:nvCxnSpPr>
          <p:spPr>
            <a:xfrm>
              <a:off x="6372200" y="2204864"/>
              <a:ext cx="576064"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H="1" flipV="1">
              <a:off x="5868144" y="1268760"/>
              <a:ext cx="8384" cy="51244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p:nvPr/>
          </p:nvCxnSpPr>
          <p:spPr>
            <a:xfrm flipV="1">
              <a:off x="5292080" y="2348880"/>
              <a:ext cx="504056" cy="3240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flipH="1" flipV="1">
              <a:off x="5777086" y="3573016"/>
              <a:ext cx="8384" cy="44043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Connecteur droit avec flèche 62"/>
            <p:cNvCxnSpPr/>
            <p:nvPr/>
          </p:nvCxnSpPr>
          <p:spPr>
            <a:xfrm rot="16200000" flipH="1" flipV="1">
              <a:off x="6175226" y="3942581"/>
              <a:ext cx="8384" cy="44043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Connecteur droit avec flèche 63"/>
            <p:cNvCxnSpPr/>
            <p:nvPr/>
          </p:nvCxnSpPr>
          <p:spPr>
            <a:xfrm flipV="1">
              <a:off x="5868144" y="4293096"/>
              <a:ext cx="395858" cy="261739"/>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graphicFrame>
        <p:nvGraphicFramePr>
          <p:cNvPr id="81926" name="Object 6"/>
          <p:cNvGraphicFramePr>
            <a:graphicFrameLocks noChangeAspect="1"/>
          </p:cNvGraphicFramePr>
          <p:nvPr/>
        </p:nvGraphicFramePr>
        <p:xfrm>
          <a:off x="6449078" y="3525718"/>
          <a:ext cx="2647624" cy="675531"/>
        </p:xfrm>
        <a:graphic>
          <a:graphicData uri="http://schemas.openxmlformats.org/presentationml/2006/ole">
            <p:oleObj spid="_x0000_s285701" name="Équation" r:id="rId6" imgW="812520" imgH="228600" progId="Equation.3">
              <p:embed/>
            </p:oleObj>
          </a:graphicData>
        </a:graphic>
      </p:graphicFrame>
      <p:sp>
        <p:nvSpPr>
          <p:cNvPr id="52" name="Accolade fermante 51"/>
          <p:cNvSpPr/>
          <p:nvPr/>
        </p:nvSpPr>
        <p:spPr>
          <a:xfrm>
            <a:off x="5940152" y="1556792"/>
            <a:ext cx="360040" cy="4752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5" name="ZoneTexte 54"/>
          <p:cNvSpPr txBox="1"/>
          <p:nvPr/>
        </p:nvSpPr>
        <p:spPr>
          <a:xfrm>
            <a:off x="6509394" y="4412402"/>
            <a:ext cx="2555776" cy="1815882"/>
          </a:xfrm>
          <a:prstGeom prst="rect">
            <a:avLst/>
          </a:prstGeom>
          <a:noFill/>
        </p:spPr>
        <p:txBody>
          <a:bodyPr wrap="square" rtlCol="0">
            <a:spAutoFit/>
          </a:bodyPr>
          <a:lstStyle/>
          <a:p>
            <a:pPr algn="ctr"/>
            <a:r>
              <a:rPr lang="fr-FR" sz="2800" dirty="0" smtClean="0"/>
              <a:t>Pour une transformation à volume constant </a:t>
            </a:r>
            <a:endParaRPr lang="fr-FR" sz="2800" dirty="0"/>
          </a:p>
        </p:txBody>
      </p:sp>
      <p:sp>
        <p:nvSpPr>
          <p:cNvPr id="57" name="ZoneTexte 56"/>
          <p:cNvSpPr txBox="1"/>
          <p:nvPr/>
        </p:nvSpPr>
        <p:spPr>
          <a:xfrm>
            <a:off x="6372200" y="1484784"/>
            <a:ext cx="2555776" cy="1815882"/>
          </a:xfrm>
          <a:prstGeom prst="rect">
            <a:avLst/>
          </a:prstGeom>
          <a:noFill/>
        </p:spPr>
        <p:txBody>
          <a:bodyPr wrap="square" rtlCol="0">
            <a:spAutoFit/>
          </a:bodyPr>
          <a:lstStyle/>
          <a:p>
            <a:pPr algn="ctr"/>
            <a:r>
              <a:rPr lang="fr-FR" sz="2800" dirty="0" smtClean="0"/>
              <a:t>Variation élémentaire de l’énergie interne du GP</a:t>
            </a:r>
            <a:endParaRPr lang="fr-FR" sz="2800" dirty="0"/>
          </a:p>
        </p:txBody>
      </p:sp>
      <p:sp>
        <p:nvSpPr>
          <p:cNvPr id="58" name="Flèche courbée vers le bas 57"/>
          <p:cNvSpPr/>
          <p:nvPr/>
        </p:nvSpPr>
        <p:spPr>
          <a:xfrm>
            <a:off x="8100392" y="764704"/>
            <a:ext cx="792088" cy="4320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26"/>
                                        </p:tgtEl>
                                        <p:attrNameLst>
                                          <p:attrName>style.visibility</p:attrName>
                                        </p:attrNameLst>
                                      </p:cBhvr>
                                      <p:to>
                                        <p:strVal val="visible"/>
                                      </p:to>
                                    </p:set>
                                    <p:animEffect transition="in" filter="fade">
                                      <p:cBhvr>
                                        <p:cTn id="7" dur="2000"/>
                                        <p:tgtEl>
                                          <p:spTgt spid="81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95536" y="-27384"/>
            <a:ext cx="8229600" cy="1143000"/>
          </a:xfrm>
        </p:spPr>
        <p:txBody>
          <a:bodyPr>
            <a:normAutofit fontScale="90000"/>
          </a:bodyPr>
          <a:lstStyle/>
          <a:p>
            <a:r>
              <a:rPr lang="fr-FR" dirty="0" smtClean="0"/>
              <a:t>Energie interne de n moles d’un GP</a:t>
            </a:r>
            <a:br>
              <a:rPr lang="fr-FR" dirty="0" smtClean="0"/>
            </a:br>
            <a:r>
              <a:rPr lang="fr-FR" dirty="0" smtClean="0"/>
              <a:t>Ière loi de JOULE</a:t>
            </a:r>
            <a:endParaRPr lang="fr-FR" dirty="0"/>
          </a:p>
        </p:txBody>
      </p:sp>
      <p:grpSp>
        <p:nvGrpSpPr>
          <p:cNvPr id="2" name="Groupe 50"/>
          <p:cNvGrpSpPr/>
          <p:nvPr/>
        </p:nvGrpSpPr>
        <p:grpSpPr>
          <a:xfrm>
            <a:off x="35496" y="1556792"/>
            <a:ext cx="5901159" cy="4536504"/>
            <a:chOff x="327025" y="980728"/>
            <a:chExt cx="6981279" cy="5544616"/>
          </a:xfrm>
        </p:grpSpPr>
        <p:graphicFrame>
          <p:nvGraphicFramePr>
            <p:cNvPr id="148483" name="Object 3"/>
            <p:cNvGraphicFramePr>
              <a:graphicFrameLocks noChangeAspect="1"/>
            </p:cNvGraphicFramePr>
            <p:nvPr/>
          </p:nvGraphicFramePr>
          <p:xfrm>
            <a:off x="327025" y="1412875"/>
            <a:ext cx="3779838" cy="1111250"/>
          </p:xfrm>
          <a:graphic>
            <a:graphicData uri="http://schemas.openxmlformats.org/presentationml/2006/ole">
              <p:oleObj spid="_x0000_s361474" name="Équation" r:id="rId3" imgW="1346040" imgH="393480" progId="Equation.3">
                <p:embed/>
              </p:oleObj>
            </a:graphicData>
          </a:graphic>
        </p:graphicFrame>
        <p:graphicFrame>
          <p:nvGraphicFramePr>
            <p:cNvPr id="148484" name="Object 4"/>
            <p:cNvGraphicFramePr>
              <a:graphicFrameLocks noChangeAspect="1"/>
            </p:cNvGraphicFramePr>
            <p:nvPr/>
          </p:nvGraphicFramePr>
          <p:xfrm>
            <a:off x="457200" y="3500438"/>
            <a:ext cx="3560763" cy="1111250"/>
          </p:xfrm>
          <a:graphic>
            <a:graphicData uri="http://schemas.openxmlformats.org/presentationml/2006/ole">
              <p:oleObj spid="_x0000_s361475" name="Équation" r:id="rId4" imgW="1269720" imgH="393480" progId="Equation.3">
                <p:embed/>
              </p:oleObj>
            </a:graphicData>
          </a:graphic>
        </p:graphicFrame>
        <p:graphicFrame>
          <p:nvGraphicFramePr>
            <p:cNvPr id="148485" name="Object 5"/>
            <p:cNvGraphicFramePr>
              <a:graphicFrameLocks noChangeAspect="1"/>
            </p:cNvGraphicFramePr>
            <p:nvPr/>
          </p:nvGraphicFramePr>
          <p:xfrm>
            <a:off x="365125" y="5300663"/>
            <a:ext cx="3455988" cy="1111250"/>
          </p:xfrm>
          <a:graphic>
            <a:graphicData uri="http://schemas.openxmlformats.org/presentationml/2006/ole">
              <p:oleObj spid="_x0000_s361476" name="Équation" r:id="rId5" imgW="1231560" imgH="393480" progId="Equation.3">
                <p:embed/>
              </p:oleObj>
            </a:graphicData>
          </a:graphic>
        </p:graphicFrame>
        <p:grpSp>
          <p:nvGrpSpPr>
            <p:cNvPr id="3" name="Groupe 203"/>
            <p:cNvGrpSpPr/>
            <p:nvPr/>
          </p:nvGrpSpPr>
          <p:grpSpPr>
            <a:xfrm>
              <a:off x="5148064" y="980728"/>
              <a:ext cx="2160240" cy="1584176"/>
              <a:chOff x="4860032" y="1052736"/>
              <a:chExt cx="2160240" cy="1584176"/>
            </a:xfrm>
          </p:grpSpPr>
          <p:grpSp>
            <p:nvGrpSpPr>
              <p:cNvPr id="5" name="Groupe 173"/>
              <p:cNvGrpSpPr/>
              <p:nvPr/>
            </p:nvGrpSpPr>
            <p:grpSpPr>
              <a:xfrm>
                <a:off x="4860032" y="1052736"/>
                <a:ext cx="2160240" cy="1584176"/>
                <a:chOff x="5940152" y="260648"/>
                <a:chExt cx="2160240" cy="1584176"/>
              </a:xfrm>
            </p:grpSpPr>
            <p:cxnSp>
              <p:nvCxnSpPr>
                <p:cNvPr id="116" name="Connecteur droit avec flèche 115"/>
                <p:cNvCxnSpPr/>
                <p:nvPr/>
              </p:nvCxnSpPr>
              <p:spPr>
                <a:xfrm flipV="1">
                  <a:off x="6804248" y="260648"/>
                  <a:ext cx="0" cy="108012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Connecteur droit avec flèche 169"/>
                <p:cNvCxnSpPr/>
                <p:nvPr/>
              </p:nvCxnSpPr>
              <p:spPr>
                <a:xfrm flipH="1">
                  <a:off x="5940152" y="1340768"/>
                  <a:ext cx="864096"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2" name="Connecteur droit avec flèche 171"/>
                <p:cNvCxnSpPr/>
                <p:nvPr/>
              </p:nvCxnSpPr>
              <p:spPr>
                <a:xfrm>
                  <a:off x="6804248" y="1340768"/>
                  <a:ext cx="129614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14" name="Ellipse 113"/>
              <p:cNvSpPr/>
              <p:nvPr/>
            </p:nvSpPr>
            <p:spPr>
              <a:xfrm>
                <a:off x="5492338" y="1916832"/>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 name="Groupe 207"/>
            <p:cNvGrpSpPr/>
            <p:nvPr/>
          </p:nvGrpSpPr>
          <p:grpSpPr>
            <a:xfrm>
              <a:off x="5012432" y="2996952"/>
              <a:ext cx="2160240" cy="1584176"/>
              <a:chOff x="5012432" y="2996952"/>
              <a:chExt cx="2160240" cy="1584176"/>
            </a:xfrm>
          </p:grpSpPr>
          <p:grpSp>
            <p:nvGrpSpPr>
              <p:cNvPr id="7" name="Groupe 174"/>
              <p:cNvGrpSpPr/>
              <p:nvPr/>
            </p:nvGrpSpPr>
            <p:grpSpPr>
              <a:xfrm>
                <a:off x="5012432" y="2996952"/>
                <a:ext cx="2160240" cy="1584176"/>
                <a:chOff x="5940152" y="260648"/>
                <a:chExt cx="2160240" cy="1584176"/>
              </a:xfrm>
            </p:grpSpPr>
            <p:cxnSp>
              <p:nvCxnSpPr>
                <p:cNvPr id="176" name="Connecteur droit avec flèche 175"/>
                <p:cNvCxnSpPr/>
                <p:nvPr/>
              </p:nvCxnSpPr>
              <p:spPr>
                <a:xfrm flipV="1">
                  <a:off x="6804248" y="260648"/>
                  <a:ext cx="0" cy="108012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7" name="Connecteur droit avec flèche 176"/>
                <p:cNvCxnSpPr/>
                <p:nvPr/>
              </p:nvCxnSpPr>
              <p:spPr>
                <a:xfrm flipH="1">
                  <a:off x="5940152" y="1340768"/>
                  <a:ext cx="864096"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8" name="Connecteur droit avec flèche 177"/>
                <p:cNvCxnSpPr/>
                <p:nvPr/>
              </p:nvCxnSpPr>
              <p:spPr>
                <a:xfrm>
                  <a:off x="6804248" y="1340768"/>
                  <a:ext cx="129614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e 182"/>
              <p:cNvGrpSpPr/>
              <p:nvPr/>
            </p:nvGrpSpPr>
            <p:grpSpPr>
              <a:xfrm rot="19791717">
                <a:off x="5258067" y="3778857"/>
                <a:ext cx="1368096" cy="504056"/>
                <a:chOff x="7092280" y="2708920"/>
                <a:chExt cx="1368096" cy="504056"/>
              </a:xfrm>
            </p:grpSpPr>
            <p:sp>
              <p:nvSpPr>
                <p:cNvPr id="180" name="Ellipse 179"/>
                <p:cNvSpPr/>
                <p:nvPr/>
              </p:nvSpPr>
              <p:spPr>
                <a:xfrm>
                  <a:off x="7956376" y="2708920"/>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2" name="Connecteur droit 181"/>
                <p:cNvCxnSpPr>
                  <a:endCxn id="180" idx="2"/>
                </p:cNvCxnSpPr>
                <p:nvPr/>
              </p:nvCxnSpPr>
              <p:spPr>
                <a:xfrm flipV="1">
                  <a:off x="7380312" y="2960948"/>
                  <a:ext cx="57606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7092280" y="2708920"/>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9" name="Groupe 201"/>
            <p:cNvGrpSpPr/>
            <p:nvPr/>
          </p:nvGrpSpPr>
          <p:grpSpPr>
            <a:xfrm>
              <a:off x="5004048" y="4941168"/>
              <a:ext cx="2160240" cy="1584176"/>
              <a:chOff x="5004048" y="4941168"/>
              <a:chExt cx="2160240" cy="1584176"/>
            </a:xfrm>
          </p:grpSpPr>
          <p:cxnSp>
            <p:nvCxnSpPr>
              <p:cNvPr id="199" name="Connecteur droit 198"/>
              <p:cNvCxnSpPr/>
              <p:nvPr/>
            </p:nvCxnSpPr>
            <p:spPr>
              <a:xfrm flipV="1">
                <a:off x="5580112" y="6021288"/>
                <a:ext cx="864096" cy="20583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Connecteur droit 196"/>
              <p:cNvCxnSpPr>
                <a:stCxn id="189" idx="7"/>
              </p:cNvCxnSpPr>
              <p:nvPr/>
            </p:nvCxnSpPr>
            <p:spPr>
              <a:xfrm flipV="1">
                <a:off x="5650263" y="5589241"/>
                <a:ext cx="147674" cy="43385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necteur droit 192"/>
              <p:cNvCxnSpPr/>
              <p:nvPr/>
            </p:nvCxnSpPr>
            <p:spPr>
              <a:xfrm>
                <a:off x="6012160" y="5517232"/>
                <a:ext cx="289833" cy="3618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e 183"/>
              <p:cNvGrpSpPr/>
              <p:nvPr/>
            </p:nvGrpSpPr>
            <p:grpSpPr>
              <a:xfrm>
                <a:off x="5004048" y="4941168"/>
                <a:ext cx="2160240" cy="1584176"/>
                <a:chOff x="5940152" y="260648"/>
                <a:chExt cx="2160240" cy="1584176"/>
              </a:xfrm>
            </p:grpSpPr>
            <p:cxnSp>
              <p:nvCxnSpPr>
                <p:cNvPr id="185" name="Connecteur droit avec flèche 184"/>
                <p:cNvCxnSpPr/>
                <p:nvPr/>
              </p:nvCxnSpPr>
              <p:spPr>
                <a:xfrm flipV="1">
                  <a:off x="6804248" y="260648"/>
                  <a:ext cx="0" cy="108012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6" name="Connecteur droit avec flèche 185"/>
                <p:cNvCxnSpPr/>
                <p:nvPr/>
              </p:nvCxnSpPr>
              <p:spPr>
                <a:xfrm flipH="1">
                  <a:off x="5940152" y="1340768"/>
                  <a:ext cx="864096"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7" name="Connecteur droit avec flèche 186"/>
                <p:cNvCxnSpPr/>
                <p:nvPr/>
              </p:nvCxnSpPr>
              <p:spPr>
                <a:xfrm>
                  <a:off x="6804248" y="1340768"/>
                  <a:ext cx="129614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8" name="Ellipse 187"/>
              <p:cNvSpPr/>
              <p:nvPr/>
            </p:nvSpPr>
            <p:spPr>
              <a:xfrm>
                <a:off x="6228184" y="5733256"/>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9" name="Ellipse 188"/>
              <p:cNvSpPr/>
              <p:nvPr/>
            </p:nvSpPr>
            <p:spPr>
              <a:xfrm>
                <a:off x="5220072" y="5949280"/>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0" name="Ellipse 189"/>
              <p:cNvSpPr/>
              <p:nvPr/>
            </p:nvSpPr>
            <p:spPr>
              <a:xfrm>
                <a:off x="5627410" y="5157192"/>
                <a:ext cx="50400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5" name="Flèche droite 204"/>
            <p:cNvSpPr/>
            <p:nvPr/>
          </p:nvSpPr>
          <p:spPr>
            <a:xfrm>
              <a:off x="4211960" y="1844824"/>
              <a:ext cx="504056"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Flèche droite 205"/>
            <p:cNvSpPr/>
            <p:nvPr/>
          </p:nvSpPr>
          <p:spPr>
            <a:xfrm>
              <a:off x="4211960" y="3789040"/>
              <a:ext cx="504056"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7" name="Flèche droite 206"/>
            <p:cNvSpPr/>
            <p:nvPr/>
          </p:nvSpPr>
          <p:spPr>
            <a:xfrm>
              <a:off x="4211960" y="5733256"/>
              <a:ext cx="504056" cy="21602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40"/>
            <p:cNvGrpSpPr/>
            <p:nvPr/>
          </p:nvGrpSpPr>
          <p:grpSpPr>
            <a:xfrm>
              <a:off x="4831457" y="4168130"/>
              <a:ext cx="506554" cy="580977"/>
              <a:chOff x="7398224" y="2796463"/>
              <a:chExt cx="506554" cy="580977"/>
            </a:xfrm>
          </p:grpSpPr>
          <p:sp>
            <p:nvSpPr>
              <p:cNvPr id="35" name="Arc 34"/>
              <p:cNvSpPr/>
              <p:nvPr/>
            </p:nvSpPr>
            <p:spPr>
              <a:xfrm rot="11020106">
                <a:off x="7398224" y="2796463"/>
                <a:ext cx="504056" cy="576064"/>
              </a:xfrm>
              <a:prstGeom prst="arc">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9" name="Ellipse 38"/>
              <p:cNvSpPr/>
              <p:nvPr/>
            </p:nvSpPr>
            <p:spPr>
              <a:xfrm rot="19791717">
                <a:off x="7400778" y="2873384"/>
                <a:ext cx="504000" cy="50405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44"/>
            <p:cNvGrpSpPr/>
            <p:nvPr/>
          </p:nvGrpSpPr>
          <p:grpSpPr>
            <a:xfrm rot="2050575">
              <a:off x="6626487" y="3775336"/>
              <a:ext cx="362538" cy="504056"/>
              <a:chOff x="7236296" y="2636912"/>
              <a:chExt cx="506554" cy="580977"/>
            </a:xfrm>
          </p:grpSpPr>
          <p:sp>
            <p:nvSpPr>
              <p:cNvPr id="43" name="Arc 42"/>
              <p:cNvSpPr/>
              <p:nvPr/>
            </p:nvSpPr>
            <p:spPr>
              <a:xfrm rot="11020106">
                <a:off x="7236296" y="2636912"/>
                <a:ext cx="504056" cy="576064"/>
              </a:xfrm>
              <a:prstGeom prst="arc">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4" name="Ellipse 43"/>
              <p:cNvSpPr/>
              <p:nvPr/>
            </p:nvSpPr>
            <p:spPr>
              <a:xfrm rot="19791717">
                <a:off x="7238850" y="2713833"/>
                <a:ext cx="504000" cy="50405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50"/>
            <p:cNvGrpSpPr/>
            <p:nvPr/>
          </p:nvGrpSpPr>
          <p:grpSpPr>
            <a:xfrm rot="-60000">
              <a:off x="5584791" y="3360937"/>
              <a:ext cx="452964" cy="108000"/>
              <a:chOff x="7390275" y="3063999"/>
              <a:chExt cx="452964" cy="264163"/>
            </a:xfrm>
          </p:grpSpPr>
          <p:sp>
            <p:nvSpPr>
              <p:cNvPr id="48" name="Ellipse 47"/>
              <p:cNvSpPr/>
              <p:nvPr/>
            </p:nvSpPr>
            <p:spPr>
              <a:xfrm rot="242292">
                <a:off x="7390275" y="3063999"/>
                <a:ext cx="452964" cy="26416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0" name="Connecteur droit avec flèche 49"/>
              <p:cNvCxnSpPr/>
              <p:nvPr/>
            </p:nvCxnSpPr>
            <p:spPr>
              <a:xfrm>
                <a:off x="7524328" y="3068960"/>
                <a:ext cx="14401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3" name="Connecteur droit avec flèche 52"/>
            <p:cNvCxnSpPr/>
            <p:nvPr/>
          </p:nvCxnSpPr>
          <p:spPr>
            <a:xfrm>
              <a:off x="6372200" y="2204864"/>
              <a:ext cx="576064"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H="1" flipV="1">
              <a:off x="5868144" y="1268760"/>
              <a:ext cx="8384" cy="51244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p:nvPr/>
          </p:nvCxnSpPr>
          <p:spPr>
            <a:xfrm flipV="1">
              <a:off x="5292080" y="2348880"/>
              <a:ext cx="504056" cy="3240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flipH="1" flipV="1">
              <a:off x="5777086" y="3573016"/>
              <a:ext cx="8384" cy="44043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Connecteur droit avec flèche 62"/>
            <p:cNvCxnSpPr/>
            <p:nvPr/>
          </p:nvCxnSpPr>
          <p:spPr>
            <a:xfrm rot="16200000" flipH="1" flipV="1">
              <a:off x="6175226" y="3942581"/>
              <a:ext cx="8384" cy="44043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Connecteur droit avec flèche 63"/>
            <p:cNvCxnSpPr/>
            <p:nvPr/>
          </p:nvCxnSpPr>
          <p:spPr>
            <a:xfrm flipV="1">
              <a:off x="5868144" y="4293096"/>
              <a:ext cx="395858" cy="261739"/>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graphicFrame>
        <p:nvGraphicFramePr>
          <p:cNvPr id="81926" name="Object 6"/>
          <p:cNvGraphicFramePr>
            <a:graphicFrameLocks noChangeAspect="1"/>
          </p:cNvGraphicFramePr>
          <p:nvPr/>
        </p:nvGraphicFramePr>
        <p:xfrm>
          <a:off x="6417546" y="3429000"/>
          <a:ext cx="2647624" cy="675531"/>
        </p:xfrm>
        <a:graphic>
          <a:graphicData uri="http://schemas.openxmlformats.org/presentationml/2006/ole">
            <p:oleObj spid="_x0000_s361477" name="Équation" r:id="rId6" imgW="812520" imgH="228600" progId="Equation.3">
              <p:embed/>
            </p:oleObj>
          </a:graphicData>
        </a:graphic>
      </p:graphicFrame>
      <p:sp>
        <p:nvSpPr>
          <p:cNvPr id="52" name="Accolade fermante 51"/>
          <p:cNvSpPr/>
          <p:nvPr/>
        </p:nvSpPr>
        <p:spPr>
          <a:xfrm>
            <a:off x="5940152" y="1556792"/>
            <a:ext cx="360040" cy="47525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5" name="ZoneTexte 54"/>
          <p:cNvSpPr txBox="1"/>
          <p:nvPr/>
        </p:nvSpPr>
        <p:spPr>
          <a:xfrm>
            <a:off x="6509394" y="5212357"/>
            <a:ext cx="2555776" cy="1384995"/>
          </a:xfrm>
          <a:prstGeom prst="rect">
            <a:avLst/>
          </a:prstGeom>
          <a:noFill/>
        </p:spPr>
        <p:txBody>
          <a:bodyPr wrap="square" rtlCol="0">
            <a:spAutoFit/>
          </a:bodyPr>
          <a:lstStyle/>
          <a:p>
            <a:pPr algn="ctr"/>
            <a:r>
              <a:rPr lang="fr-FR" sz="2800" dirty="0" smtClean="0"/>
              <a:t>Pour une transformation quelconque </a:t>
            </a:r>
            <a:endParaRPr lang="fr-FR" sz="2800" dirty="0"/>
          </a:p>
        </p:txBody>
      </p:sp>
      <p:sp>
        <p:nvSpPr>
          <p:cNvPr id="57" name="ZoneTexte 56"/>
          <p:cNvSpPr txBox="1"/>
          <p:nvPr/>
        </p:nvSpPr>
        <p:spPr>
          <a:xfrm>
            <a:off x="6372200" y="1484784"/>
            <a:ext cx="2555776" cy="1815882"/>
          </a:xfrm>
          <a:prstGeom prst="rect">
            <a:avLst/>
          </a:prstGeom>
          <a:noFill/>
        </p:spPr>
        <p:txBody>
          <a:bodyPr wrap="square" rtlCol="0">
            <a:spAutoFit/>
          </a:bodyPr>
          <a:lstStyle/>
          <a:p>
            <a:pPr algn="ctr"/>
            <a:r>
              <a:rPr lang="fr-FR" sz="2800" dirty="0" smtClean="0"/>
              <a:t>Variation élémentaire de l’énergie interne du GP</a:t>
            </a:r>
            <a:endParaRPr lang="fr-FR" sz="2800" dirty="0"/>
          </a:p>
        </p:txBody>
      </p:sp>
      <p:sp>
        <p:nvSpPr>
          <p:cNvPr id="58" name="Flèche courbée vers le bas 57">
            <a:hlinkClick r:id="rId7" action="ppaction://hlinksldjump"/>
          </p:cNvPr>
          <p:cNvSpPr/>
          <p:nvPr/>
        </p:nvSpPr>
        <p:spPr>
          <a:xfrm>
            <a:off x="8100392" y="764704"/>
            <a:ext cx="792088" cy="4320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aphicFrame>
        <p:nvGraphicFramePr>
          <p:cNvPr id="361478" name="Object 6"/>
          <p:cNvGraphicFramePr>
            <a:graphicFrameLocks noChangeAspect="1"/>
          </p:cNvGraphicFramePr>
          <p:nvPr/>
        </p:nvGraphicFramePr>
        <p:xfrm>
          <a:off x="6372200" y="4509120"/>
          <a:ext cx="2605088" cy="676275"/>
        </p:xfrm>
        <a:graphic>
          <a:graphicData uri="http://schemas.openxmlformats.org/presentationml/2006/ole">
            <p:oleObj spid="_x0000_s361478" name="Équation" r:id="rId8" imgW="799920" imgH="228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26"/>
                                        </p:tgtEl>
                                        <p:attrNameLst>
                                          <p:attrName>style.visibility</p:attrName>
                                        </p:attrNameLst>
                                      </p:cBhvr>
                                      <p:to>
                                        <p:strVal val="visible"/>
                                      </p:to>
                                    </p:set>
                                    <p:animEffect transition="in" filter="fade">
                                      <p:cBhvr>
                                        <p:cTn id="7" dur="2000"/>
                                        <p:tgtEl>
                                          <p:spTgt spid="819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1478"/>
                                        </p:tgtEl>
                                        <p:attrNameLst>
                                          <p:attrName>style.visibility</p:attrName>
                                        </p:attrNameLst>
                                      </p:cBhvr>
                                      <p:to>
                                        <p:strVal val="visible"/>
                                      </p:to>
                                    </p:set>
                                    <p:animEffect transition="in" filter="fade">
                                      <p:cBhvr>
                                        <p:cTn id="12" dur="2000"/>
                                        <p:tgtEl>
                                          <p:spTgt spid="361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normAutofit/>
          </a:bodyPr>
          <a:lstStyle/>
          <a:p>
            <a:r>
              <a:rPr lang="fr-FR" sz="4000" dirty="0" smtClean="0"/>
              <a:t>42) Premier Principe</a:t>
            </a:r>
          </a:p>
        </p:txBody>
      </p:sp>
      <p:sp>
        <p:nvSpPr>
          <p:cNvPr id="6" name="ZoneTexte 5"/>
          <p:cNvSpPr txBox="1"/>
          <p:nvPr/>
        </p:nvSpPr>
        <p:spPr>
          <a:xfrm>
            <a:off x="395536" y="836712"/>
            <a:ext cx="3168352" cy="523220"/>
          </a:xfrm>
          <a:prstGeom prst="rect">
            <a:avLst/>
          </a:prstGeom>
          <a:noFill/>
        </p:spPr>
        <p:txBody>
          <a:bodyPr wrap="square" rtlCol="0">
            <a:spAutoFit/>
          </a:bodyPr>
          <a:lstStyle/>
          <a:p>
            <a:r>
              <a:rPr lang="fr-FR" sz="2800" dirty="0" smtClean="0"/>
              <a:t>421) Enoncé</a:t>
            </a:r>
            <a:endParaRPr lang="fr-FR" sz="2800" dirty="0"/>
          </a:p>
        </p:txBody>
      </p:sp>
      <p:sp>
        <p:nvSpPr>
          <p:cNvPr id="17" name="ZoneTexte 16"/>
          <p:cNvSpPr txBox="1"/>
          <p:nvPr/>
        </p:nvSpPr>
        <p:spPr>
          <a:xfrm>
            <a:off x="251520" y="2060848"/>
            <a:ext cx="3744416" cy="523220"/>
          </a:xfrm>
          <a:prstGeom prst="rect">
            <a:avLst/>
          </a:prstGeom>
          <a:noFill/>
        </p:spPr>
        <p:txBody>
          <a:bodyPr wrap="square" rtlCol="0">
            <a:spAutoFit/>
          </a:bodyPr>
          <a:lstStyle/>
          <a:p>
            <a:pPr algn="ctr"/>
            <a:r>
              <a:rPr lang="fr-FR" sz="2800" dirty="0" smtClean="0"/>
              <a:t>Variables d’état connues</a:t>
            </a:r>
            <a:endParaRPr lang="fr-FR" sz="2800" dirty="0"/>
          </a:p>
        </p:txBody>
      </p:sp>
      <p:sp>
        <p:nvSpPr>
          <p:cNvPr id="18" name="Ellipse 17"/>
          <p:cNvSpPr/>
          <p:nvPr/>
        </p:nvSpPr>
        <p:spPr>
          <a:xfrm>
            <a:off x="107504" y="1484784"/>
            <a:ext cx="3960440" cy="16561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503040" y="6146140"/>
            <a:ext cx="8640960" cy="523220"/>
          </a:xfrm>
          <a:prstGeom prst="rect">
            <a:avLst/>
          </a:prstGeom>
          <a:noFill/>
        </p:spPr>
        <p:txBody>
          <a:bodyPr wrap="square" rtlCol="0">
            <a:spAutoFit/>
          </a:bodyPr>
          <a:lstStyle/>
          <a:p>
            <a:pPr algn="ctr"/>
            <a:r>
              <a:rPr lang="fr-FR" sz="2800" dirty="0" smtClean="0"/>
              <a:t>U est une fonction d’état du système</a:t>
            </a:r>
            <a:endParaRPr lang="fr-FR" sz="2800" dirty="0"/>
          </a:p>
        </p:txBody>
      </p:sp>
      <p:sp>
        <p:nvSpPr>
          <p:cNvPr id="25" name="Flèche vers le bas 24"/>
          <p:cNvSpPr/>
          <p:nvPr/>
        </p:nvSpPr>
        <p:spPr>
          <a:xfrm>
            <a:off x="4355976" y="4437112"/>
            <a:ext cx="216024"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p:cNvSpPr txBox="1"/>
          <p:nvPr/>
        </p:nvSpPr>
        <p:spPr>
          <a:xfrm>
            <a:off x="503040" y="5250512"/>
            <a:ext cx="8640960" cy="523220"/>
          </a:xfrm>
          <a:prstGeom prst="rect">
            <a:avLst/>
          </a:prstGeom>
          <a:noFill/>
        </p:spPr>
        <p:txBody>
          <a:bodyPr wrap="square" rtlCol="0">
            <a:spAutoFit/>
          </a:bodyPr>
          <a:lstStyle/>
          <a:p>
            <a:pPr algn="ctr"/>
            <a:r>
              <a:rPr lang="fr-FR" sz="2800" dirty="0" smtClean="0"/>
              <a:t>U d’un GP est fonction d’une variable d’état qui est : T</a:t>
            </a:r>
            <a:endParaRPr lang="fr-FR" sz="2800" dirty="0"/>
          </a:p>
        </p:txBody>
      </p:sp>
      <p:sp>
        <p:nvSpPr>
          <p:cNvPr id="27" name="Flèche vers le bas 26"/>
          <p:cNvSpPr/>
          <p:nvPr/>
        </p:nvSpPr>
        <p:spPr>
          <a:xfrm>
            <a:off x="4427984" y="5805264"/>
            <a:ext cx="72008"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3923928" y="1484784"/>
            <a:ext cx="1152128" cy="1569660"/>
          </a:xfrm>
          <a:prstGeom prst="rect">
            <a:avLst/>
          </a:prstGeom>
          <a:noFill/>
        </p:spPr>
        <p:txBody>
          <a:bodyPr wrap="square" rtlCol="0">
            <a:spAutoFit/>
          </a:bodyPr>
          <a:lstStyle/>
          <a:p>
            <a:pPr algn="ctr"/>
            <a:r>
              <a:rPr lang="fr-FR" sz="9600" dirty="0" smtClean="0"/>
              <a:t>=</a:t>
            </a:r>
            <a:endParaRPr lang="fr-FR" sz="9600" dirty="0"/>
          </a:p>
        </p:txBody>
      </p:sp>
      <p:sp>
        <p:nvSpPr>
          <p:cNvPr id="30" name="ZoneTexte 29"/>
          <p:cNvSpPr txBox="1"/>
          <p:nvPr/>
        </p:nvSpPr>
        <p:spPr>
          <a:xfrm>
            <a:off x="5112568" y="1772816"/>
            <a:ext cx="3744416" cy="954107"/>
          </a:xfrm>
          <a:prstGeom prst="rect">
            <a:avLst/>
          </a:prstGeom>
          <a:noFill/>
        </p:spPr>
        <p:txBody>
          <a:bodyPr wrap="square" rtlCol="0">
            <a:spAutoFit/>
          </a:bodyPr>
          <a:lstStyle/>
          <a:p>
            <a:pPr algn="ctr"/>
            <a:r>
              <a:rPr lang="fr-FR" sz="2800" dirty="0" smtClean="0"/>
              <a:t>Etat du système déterminé</a:t>
            </a:r>
            <a:endParaRPr lang="fr-FR" sz="2800" dirty="0"/>
          </a:p>
        </p:txBody>
      </p:sp>
      <p:sp>
        <p:nvSpPr>
          <p:cNvPr id="31" name="Ellipse 30"/>
          <p:cNvSpPr/>
          <p:nvPr/>
        </p:nvSpPr>
        <p:spPr>
          <a:xfrm>
            <a:off x="4896544" y="1340768"/>
            <a:ext cx="4211960"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144016" y="3697868"/>
            <a:ext cx="8604448" cy="523220"/>
          </a:xfrm>
          <a:prstGeom prst="rect">
            <a:avLst/>
          </a:prstGeom>
          <a:noFill/>
        </p:spPr>
        <p:txBody>
          <a:bodyPr wrap="square" rtlCol="0">
            <a:spAutoFit/>
          </a:bodyPr>
          <a:lstStyle/>
          <a:p>
            <a:pPr algn="ctr"/>
            <a:r>
              <a:rPr lang="fr-FR" sz="2800" dirty="0" smtClean="0"/>
              <a:t>A </a:t>
            </a:r>
            <a:r>
              <a:rPr lang="fr-FR" sz="2800" dirty="0" smtClean="0">
                <a:solidFill>
                  <a:srgbClr val="FF0000"/>
                </a:solidFill>
              </a:rPr>
              <a:t>UN</a:t>
            </a:r>
            <a:r>
              <a:rPr lang="fr-FR" sz="2800" dirty="0" smtClean="0"/>
              <a:t> état du système </a:t>
            </a:r>
            <a:r>
              <a:rPr lang="fr-FR" sz="2800" dirty="0" smtClean="0">
                <a:sym typeface="Symbol"/>
              </a:rPr>
              <a:t> </a:t>
            </a:r>
            <a:r>
              <a:rPr lang="fr-FR" sz="2800" dirty="0" smtClean="0">
                <a:solidFill>
                  <a:srgbClr val="FF0000"/>
                </a:solidFill>
                <a:sym typeface="Symbol"/>
              </a:rPr>
              <a:t>UNE</a:t>
            </a:r>
            <a:r>
              <a:rPr lang="fr-FR" sz="2800" dirty="0" smtClean="0">
                <a:sym typeface="Symbol"/>
              </a:rPr>
              <a:t> valeur de U déterminée</a:t>
            </a:r>
            <a:r>
              <a:rPr lang="fr-FR" sz="2800" dirty="0" smtClean="0"/>
              <a:t> </a:t>
            </a:r>
            <a:endParaRPr lang="fr-FR" sz="2800" dirty="0"/>
          </a:p>
        </p:txBody>
      </p:sp>
      <p:sp>
        <p:nvSpPr>
          <p:cNvPr id="33" name="Flèche vers le bas 32"/>
          <p:cNvSpPr/>
          <p:nvPr/>
        </p:nvSpPr>
        <p:spPr>
          <a:xfrm>
            <a:off x="4283968" y="2996952"/>
            <a:ext cx="216024"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0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20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0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20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0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2" grpId="0"/>
      <p:bldP spid="26" grpId="0"/>
      <p:bldP spid="28" grpId="0"/>
      <p:bldP spid="30" grpId="0"/>
      <p:bldP spid="31" grpId="0" animBg="1"/>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normAutofit/>
          </a:bodyPr>
          <a:lstStyle/>
          <a:p>
            <a:r>
              <a:rPr lang="fr-FR" sz="4000" dirty="0" smtClean="0"/>
              <a:t>42) Premier Principe</a:t>
            </a:r>
          </a:p>
        </p:txBody>
      </p:sp>
      <p:sp>
        <p:nvSpPr>
          <p:cNvPr id="6" name="ZoneTexte 5"/>
          <p:cNvSpPr txBox="1"/>
          <p:nvPr/>
        </p:nvSpPr>
        <p:spPr>
          <a:xfrm>
            <a:off x="395536" y="777720"/>
            <a:ext cx="3168352" cy="523220"/>
          </a:xfrm>
          <a:prstGeom prst="rect">
            <a:avLst/>
          </a:prstGeom>
          <a:noFill/>
        </p:spPr>
        <p:txBody>
          <a:bodyPr wrap="square" rtlCol="0">
            <a:spAutoFit/>
          </a:bodyPr>
          <a:lstStyle/>
          <a:p>
            <a:r>
              <a:rPr lang="fr-FR" sz="2800" dirty="0" smtClean="0"/>
              <a:t>421) Enoncé</a:t>
            </a:r>
            <a:endParaRPr lang="fr-FR" sz="2800" dirty="0"/>
          </a:p>
        </p:txBody>
      </p:sp>
      <p:pic>
        <p:nvPicPr>
          <p:cNvPr id="112642" name="Picture 2" descr="D:\2) BDG\chap_2_à_6_Thermo\variable-états.jpg"/>
          <p:cNvPicPr>
            <a:picLocks noChangeAspect="1" noChangeArrowheads="1"/>
          </p:cNvPicPr>
          <p:nvPr/>
        </p:nvPicPr>
        <p:blipFill>
          <a:blip r:embed="rId3" cstate="print"/>
          <a:srcRect/>
          <a:stretch>
            <a:fillRect/>
          </a:stretch>
        </p:blipFill>
        <p:spPr bwMode="auto">
          <a:xfrm>
            <a:off x="1331640" y="1916832"/>
            <a:ext cx="6213892" cy="3088267"/>
          </a:xfrm>
          <a:prstGeom prst="rect">
            <a:avLst/>
          </a:prstGeom>
          <a:noFill/>
        </p:spPr>
      </p:pic>
      <p:sp>
        <p:nvSpPr>
          <p:cNvPr id="16" name="ZoneTexte 15"/>
          <p:cNvSpPr txBox="1"/>
          <p:nvPr/>
        </p:nvSpPr>
        <p:spPr>
          <a:xfrm>
            <a:off x="539552" y="1393612"/>
            <a:ext cx="4248472" cy="523220"/>
          </a:xfrm>
          <a:prstGeom prst="rect">
            <a:avLst/>
          </a:prstGeom>
          <a:noFill/>
        </p:spPr>
        <p:txBody>
          <a:bodyPr wrap="square" rtlCol="0">
            <a:spAutoFit/>
          </a:bodyPr>
          <a:lstStyle/>
          <a:p>
            <a:r>
              <a:rPr lang="fr-FR" sz="2800" dirty="0" smtClean="0"/>
              <a:t>Exemple de variable d’état </a:t>
            </a:r>
            <a:endParaRPr lang="fr-FR" sz="2800" dirty="0"/>
          </a:p>
        </p:txBody>
      </p:sp>
      <p:sp>
        <p:nvSpPr>
          <p:cNvPr id="19" name="ZoneTexte 18"/>
          <p:cNvSpPr txBox="1"/>
          <p:nvPr/>
        </p:nvSpPr>
        <p:spPr>
          <a:xfrm>
            <a:off x="-14748" y="5157192"/>
            <a:ext cx="8979236" cy="523220"/>
          </a:xfrm>
          <a:prstGeom prst="rect">
            <a:avLst/>
          </a:prstGeom>
          <a:noFill/>
        </p:spPr>
        <p:txBody>
          <a:bodyPr wrap="square" rtlCol="0">
            <a:spAutoFit/>
          </a:bodyPr>
          <a:lstStyle/>
          <a:p>
            <a:pPr algn="ctr">
              <a:spcAft>
                <a:spcPts val="1200"/>
              </a:spcAft>
            </a:pPr>
            <a:r>
              <a:rPr lang="fr-FR" sz="2800" dirty="0" smtClean="0"/>
              <a:t>La variable altitude = une variable d’état </a:t>
            </a:r>
            <a:r>
              <a:rPr lang="fr-FR" sz="2800" dirty="0" smtClean="0">
                <a:sym typeface="Symbol"/>
              </a:rPr>
              <a:t> ≠f(chemin suivi)</a:t>
            </a:r>
            <a:r>
              <a:rPr lang="fr-FR" sz="2800" dirty="0" smtClean="0"/>
              <a:t> </a:t>
            </a:r>
          </a:p>
        </p:txBody>
      </p:sp>
      <p:sp>
        <p:nvSpPr>
          <p:cNvPr id="21" name="ZoneTexte 20"/>
          <p:cNvSpPr txBox="1"/>
          <p:nvPr/>
        </p:nvSpPr>
        <p:spPr>
          <a:xfrm>
            <a:off x="0" y="5805264"/>
            <a:ext cx="8979236" cy="1107996"/>
          </a:xfrm>
          <a:prstGeom prst="rect">
            <a:avLst/>
          </a:prstGeom>
          <a:noFill/>
        </p:spPr>
        <p:txBody>
          <a:bodyPr wrap="square" rtlCol="0">
            <a:spAutoFit/>
          </a:bodyPr>
          <a:lstStyle/>
          <a:p>
            <a:pPr algn="ctr">
              <a:spcAft>
                <a:spcPts val="1200"/>
              </a:spcAft>
            </a:pPr>
            <a:r>
              <a:rPr lang="fr-FR" sz="2800" dirty="0" smtClean="0"/>
              <a:t>La variable énergie dépensée </a:t>
            </a:r>
            <a:r>
              <a:rPr lang="fr-FR" sz="2800" dirty="0" smtClean="0">
                <a:sym typeface="Symbol"/>
              </a:rPr>
              <a:t>≠ </a:t>
            </a:r>
            <a:r>
              <a:rPr lang="fr-FR" sz="2800" dirty="0" smtClean="0"/>
              <a:t>une variable d’état</a:t>
            </a:r>
          </a:p>
          <a:p>
            <a:pPr algn="ctr">
              <a:spcAft>
                <a:spcPts val="1200"/>
              </a:spcAft>
            </a:pPr>
            <a:r>
              <a:rPr lang="fr-FR" sz="2800" dirty="0" smtClean="0"/>
              <a:t> </a:t>
            </a:r>
            <a:r>
              <a:rPr lang="fr-FR" sz="2800" dirty="0" smtClean="0">
                <a:sym typeface="Symbol"/>
              </a:rPr>
              <a:t> f(chemin suivi)</a:t>
            </a:r>
            <a:r>
              <a:rPr lang="fr-FR" sz="2800"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0"/>
            <a:ext cx="8229600" cy="1143000"/>
          </a:xfrm>
        </p:spPr>
        <p:txBody>
          <a:bodyPr/>
          <a:lstStyle/>
          <a:p>
            <a:r>
              <a:rPr lang="fr-FR" dirty="0" smtClean="0"/>
              <a:t>Préliminaire </a:t>
            </a:r>
            <a:endParaRPr lang="fr-FR" dirty="0"/>
          </a:p>
        </p:txBody>
      </p:sp>
      <p:sp>
        <p:nvSpPr>
          <p:cNvPr id="6" name="ZoneTexte 5"/>
          <p:cNvSpPr txBox="1"/>
          <p:nvPr/>
        </p:nvSpPr>
        <p:spPr>
          <a:xfrm>
            <a:off x="755576" y="1844824"/>
            <a:ext cx="7920880" cy="2677656"/>
          </a:xfrm>
          <a:prstGeom prst="rect">
            <a:avLst/>
          </a:prstGeom>
          <a:noFill/>
        </p:spPr>
        <p:txBody>
          <a:bodyPr wrap="square" rtlCol="0">
            <a:spAutoFit/>
          </a:bodyPr>
          <a:lstStyle/>
          <a:p>
            <a:pPr algn="ctr"/>
            <a:r>
              <a:rPr lang="fr-FR" sz="2800" dirty="0" smtClean="0"/>
              <a:t>« La première fois que l’on étudie la thermodynamique, on ne comprend rien. </a:t>
            </a:r>
          </a:p>
          <a:p>
            <a:pPr algn="ctr"/>
            <a:r>
              <a:rPr lang="fr-FR" sz="2800" dirty="0" smtClean="0"/>
              <a:t>La deuxième fois, on pense avoir compris. </a:t>
            </a:r>
          </a:p>
          <a:p>
            <a:pPr algn="ctr"/>
            <a:r>
              <a:rPr lang="fr-FR" sz="2800" dirty="0" smtClean="0"/>
              <a:t>Et la troisième fois, on est sûr et certain de n’avoir finalement rien compris mais ce n’est pas grave car on arrive tout de même à l’utiliser et ça marche! »</a:t>
            </a:r>
            <a:endParaRPr lang="fr-FR" sz="2800" dirty="0"/>
          </a:p>
        </p:txBody>
      </p:sp>
      <p:sp>
        <p:nvSpPr>
          <p:cNvPr id="5" name="Parchemin horizontal 4"/>
          <p:cNvSpPr/>
          <p:nvPr/>
        </p:nvSpPr>
        <p:spPr>
          <a:xfrm>
            <a:off x="179512" y="908720"/>
            <a:ext cx="8784976" cy="4752528"/>
          </a:xfrm>
          <a:prstGeom prst="horizont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171400"/>
            <a:ext cx="8229600" cy="1143000"/>
          </a:xfrm>
        </p:spPr>
        <p:txBody>
          <a:bodyPr/>
          <a:lstStyle/>
          <a:p>
            <a:r>
              <a:rPr lang="fr-FR" dirty="0" smtClean="0"/>
              <a:t>Systèmes / Variables d’état</a:t>
            </a:r>
            <a:endParaRPr lang="fr-FR" dirty="0"/>
          </a:p>
        </p:txBody>
      </p:sp>
      <p:sp>
        <p:nvSpPr>
          <p:cNvPr id="15" name="ZoneTexte 14"/>
          <p:cNvSpPr txBox="1"/>
          <p:nvPr/>
        </p:nvSpPr>
        <p:spPr>
          <a:xfrm>
            <a:off x="2627784" y="1124744"/>
            <a:ext cx="3744416" cy="954107"/>
          </a:xfrm>
          <a:prstGeom prst="rect">
            <a:avLst/>
          </a:prstGeom>
          <a:noFill/>
        </p:spPr>
        <p:txBody>
          <a:bodyPr wrap="square" rtlCol="0">
            <a:spAutoFit/>
          </a:bodyPr>
          <a:lstStyle/>
          <a:p>
            <a:pPr algn="ctr"/>
            <a:r>
              <a:rPr lang="fr-FR" sz="2800" dirty="0" smtClean="0"/>
              <a:t>Variables d’état du système</a:t>
            </a:r>
            <a:endParaRPr lang="fr-FR" sz="2800" dirty="0"/>
          </a:p>
        </p:txBody>
      </p:sp>
      <p:sp>
        <p:nvSpPr>
          <p:cNvPr id="17" name="Ellipse 16"/>
          <p:cNvSpPr/>
          <p:nvPr/>
        </p:nvSpPr>
        <p:spPr>
          <a:xfrm>
            <a:off x="2411760" y="764704"/>
            <a:ext cx="4211960"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 name="Groupe 18"/>
          <p:cNvGrpSpPr/>
          <p:nvPr/>
        </p:nvGrpSpPr>
        <p:grpSpPr>
          <a:xfrm>
            <a:off x="3491880" y="2882432"/>
            <a:ext cx="2160240" cy="360040"/>
            <a:chOff x="3059832" y="3501008"/>
            <a:chExt cx="2160240" cy="792088"/>
          </a:xfrm>
        </p:grpSpPr>
        <p:cxnSp>
          <p:nvCxnSpPr>
            <p:cNvPr id="16" name="Connecteur droit avec flèche 15"/>
            <p:cNvCxnSpPr/>
            <p:nvPr/>
          </p:nvCxnSpPr>
          <p:spPr>
            <a:xfrm flipH="1">
              <a:off x="3059832" y="3501008"/>
              <a:ext cx="108012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4139952" y="3501008"/>
              <a:ext cx="108012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0" name="ZoneTexte 19"/>
          <p:cNvSpPr txBox="1"/>
          <p:nvPr/>
        </p:nvSpPr>
        <p:spPr>
          <a:xfrm>
            <a:off x="395536" y="6074132"/>
            <a:ext cx="8640960" cy="523220"/>
          </a:xfrm>
          <a:prstGeom prst="rect">
            <a:avLst/>
          </a:prstGeom>
          <a:noFill/>
        </p:spPr>
        <p:txBody>
          <a:bodyPr wrap="square" rtlCol="0">
            <a:spAutoFit/>
          </a:bodyPr>
          <a:lstStyle/>
          <a:p>
            <a:pPr algn="ctr"/>
            <a:r>
              <a:rPr lang="fr-FR" sz="2800" dirty="0" smtClean="0"/>
              <a:t>Les variables d’état permettent de caractériser un système</a:t>
            </a:r>
            <a:endParaRPr lang="fr-FR" sz="2800" dirty="0"/>
          </a:p>
        </p:txBody>
      </p:sp>
      <p:sp>
        <p:nvSpPr>
          <p:cNvPr id="21" name="ZoneTexte 20"/>
          <p:cNvSpPr txBox="1"/>
          <p:nvPr/>
        </p:nvSpPr>
        <p:spPr>
          <a:xfrm>
            <a:off x="1331640" y="3265820"/>
            <a:ext cx="2052228" cy="523220"/>
          </a:xfrm>
          <a:prstGeom prst="rect">
            <a:avLst/>
          </a:prstGeom>
          <a:noFill/>
        </p:spPr>
        <p:txBody>
          <a:bodyPr wrap="square" rtlCol="0">
            <a:spAutoFit/>
          </a:bodyPr>
          <a:lstStyle/>
          <a:p>
            <a:pPr algn="ctr"/>
            <a:r>
              <a:rPr lang="fr-FR" sz="2800" dirty="0" smtClean="0"/>
              <a:t>Intensives</a:t>
            </a:r>
            <a:endParaRPr lang="fr-FR" sz="2800" dirty="0"/>
          </a:p>
        </p:txBody>
      </p:sp>
      <p:sp>
        <p:nvSpPr>
          <p:cNvPr id="22" name="ZoneTexte 21"/>
          <p:cNvSpPr txBox="1"/>
          <p:nvPr/>
        </p:nvSpPr>
        <p:spPr>
          <a:xfrm>
            <a:off x="6053307" y="3337828"/>
            <a:ext cx="1759053" cy="523220"/>
          </a:xfrm>
          <a:prstGeom prst="rect">
            <a:avLst/>
          </a:prstGeom>
          <a:noFill/>
        </p:spPr>
        <p:txBody>
          <a:bodyPr wrap="square" rtlCol="0">
            <a:spAutoFit/>
          </a:bodyPr>
          <a:lstStyle/>
          <a:p>
            <a:r>
              <a:rPr lang="fr-FR" sz="2800" dirty="0" smtClean="0"/>
              <a:t>Extensives</a:t>
            </a:r>
            <a:endParaRPr lang="fr-FR" sz="2800" dirty="0"/>
          </a:p>
        </p:txBody>
      </p:sp>
      <p:pic>
        <p:nvPicPr>
          <p:cNvPr id="12" name="Picture 1" descr="D:\2) BDG\chap_2_à_6_Thermo\variables-intensives-extensive.jpg"/>
          <p:cNvPicPr>
            <a:picLocks noChangeAspect="1" noChangeArrowheads="1"/>
          </p:cNvPicPr>
          <p:nvPr/>
        </p:nvPicPr>
        <p:blipFill>
          <a:blip r:embed="rId2" cstate="print"/>
          <a:srcRect r="22279" b="15055"/>
          <a:stretch>
            <a:fillRect/>
          </a:stretch>
        </p:blipFill>
        <p:spPr bwMode="auto">
          <a:xfrm>
            <a:off x="323528" y="3856632"/>
            <a:ext cx="3948826" cy="1800200"/>
          </a:xfrm>
          <a:prstGeom prst="rect">
            <a:avLst/>
          </a:prstGeom>
          <a:noFill/>
        </p:spPr>
      </p:pic>
      <p:grpSp>
        <p:nvGrpSpPr>
          <p:cNvPr id="19" name="Groupe 18"/>
          <p:cNvGrpSpPr/>
          <p:nvPr/>
        </p:nvGrpSpPr>
        <p:grpSpPr>
          <a:xfrm>
            <a:off x="4922353" y="3856632"/>
            <a:ext cx="4221647" cy="2020640"/>
            <a:chOff x="4922353" y="3856632"/>
            <a:chExt cx="4221647" cy="2020640"/>
          </a:xfrm>
        </p:grpSpPr>
        <p:pic>
          <p:nvPicPr>
            <p:cNvPr id="13" name="Picture 1" descr="D:\2) BDG\chap_2_à_6_Thermo\variables-intensives-extensive.jpg"/>
            <p:cNvPicPr>
              <a:picLocks noChangeAspect="1" noChangeArrowheads="1"/>
            </p:cNvPicPr>
            <p:nvPr/>
          </p:nvPicPr>
          <p:blipFill>
            <a:blip r:embed="rId2" cstate="print"/>
            <a:srcRect r="22279" b="15055"/>
            <a:stretch>
              <a:fillRect/>
            </a:stretch>
          </p:blipFill>
          <p:spPr bwMode="auto">
            <a:xfrm>
              <a:off x="4922353" y="3856632"/>
              <a:ext cx="3958513" cy="1804616"/>
            </a:xfrm>
            <a:prstGeom prst="rect">
              <a:avLst/>
            </a:prstGeom>
            <a:noFill/>
          </p:spPr>
        </p:pic>
        <p:sp>
          <p:nvSpPr>
            <p:cNvPr id="14" name="ZoneTexte 13"/>
            <p:cNvSpPr txBox="1"/>
            <p:nvPr/>
          </p:nvSpPr>
          <p:spPr>
            <a:xfrm>
              <a:off x="4957144" y="5354052"/>
              <a:ext cx="4186856" cy="523220"/>
            </a:xfrm>
            <a:prstGeom prst="rect">
              <a:avLst/>
            </a:prstGeom>
            <a:solidFill>
              <a:schemeClr val="bg1"/>
            </a:solidFill>
          </p:spPr>
          <p:txBody>
            <a:bodyPr wrap="square" rtlCol="0">
              <a:spAutoFit/>
            </a:bodyPr>
            <a:lstStyle/>
            <a:p>
              <a:r>
                <a:rPr lang="fr-FR" sz="2800" dirty="0" smtClean="0"/>
                <a:t>1 litre    1 litre           2 litres</a:t>
              </a:r>
              <a:endParaRPr lang="fr-FR" sz="28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normAutofit/>
          </a:bodyPr>
          <a:lstStyle/>
          <a:p>
            <a:r>
              <a:rPr lang="fr-FR" sz="4000" dirty="0" smtClean="0"/>
              <a:t>42) Premier Principe</a:t>
            </a:r>
          </a:p>
        </p:txBody>
      </p:sp>
      <p:sp>
        <p:nvSpPr>
          <p:cNvPr id="6" name="ZoneTexte 5"/>
          <p:cNvSpPr txBox="1"/>
          <p:nvPr/>
        </p:nvSpPr>
        <p:spPr>
          <a:xfrm>
            <a:off x="395536" y="980728"/>
            <a:ext cx="3168352" cy="523220"/>
          </a:xfrm>
          <a:prstGeom prst="rect">
            <a:avLst/>
          </a:prstGeom>
          <a:noFill/>
        </p:spPr>
        <p:txBody>
          <a:bodyPr wrap="square" rtlCol="0">
            <a:spAutoFit/>
          </a:bodyPr>
          <a:lstStyle/>
          <a:p>
            <a:r>
              <a:rPr lang="fr-FR" sz="2800" dirty="0" smtClean="0"/>
              <a:t>421) Enoncé</a:t>
            </a:r>
            <a:endParaRPr lang="fr-FR" sz="2800" dirty="0"/>
          </a:p>
        </p:txBody>
      </p:sp>
      <p:grpSp>
        <p:nvGrpSpPr>
          <p:cNvPr id="15" name="Groupe 14"/>
          <p:cNvGrpSpPr/>
          <p:nvPr/>
        </p:nvGrpSpPr>
        <p:grpSpPr>
          <a:xfrm>
            <a:off x="107504" y="1268760"/>
            <a:ext cx="8748464" cy="4032448"/>
            <a:chOff x="395536" y="1844824"/>
            <a:chExt cx="8748464" cy="4032448"/>
          </a:xfrm>
        </p:grpSpPr>
        <p:sp>
          <p:nvSpPr>
            <p:cNvPr id="8" name="Ellipse 7"/>
            <p:cNvSpPr/>
            <p:nvPr/>
          </p:nvSpPr>
          <p:spPr>
            <a:xfrm>
              <a:off x="395536" y="1844824"/>
              <a:ext cx="8748464" cy="40324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721" name="Rectangle 1"/>
            <p:cNvSpPr>
              <a:spLocks noChangeArrowheads="1"/>
            </p:cNvSpPr>
            <p:nvPr/>
          </p:nvSpPr>
          <p:spPr bwMode="auto">
            <a:xfrm>
              <a:off x="1115616" y="2781509"/>
              <a:ext cx="7416824"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 tout système est associée une </a:t>
              </a:r>
              <a:r>
                <a:rPr kumimoji="0" lang="fr-FR" sz="2800"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fonction d’état </a:t>
              </a: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U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appelée énergie interne.</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Au cours d’une transformation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quelconque, la variation de U est égale à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l’énergie interne reçue ou fournie par le système</a:t>
              </a:r>
              <a:endParaRPr kumimoji="0" lang="fr-FR" sz="280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16" name="ZoneTexte 15"/>
          <p:cNvSpPr txBox="1"/>
          <p:nvPr/>
        </p:nvSpPr>
        <p:spPr>
          <a:xfrm>
            <a:off x="1907704" y="6021288"/>
            <a:ext cx="5400600" cy="523220"/>
          </a:xfrm>
          <a:prstGeom prst="rect">
            <a:avLst/>
          </a:prstGeom>
          <a:noFill/>
        </p:spPr>
        <p:txBody>
          <a:bodyPr wrap="square" rtlCol="0">
            <a:spAutoFit/>
          </a:bodyPr>
          <a:lstStyle/>
          <a:p>
            <a:pPr algn="ctr"/>
            <a:r>
              <a:rPr lang="fr-FR" sz="2800" dirty="0" smtClean="0"/>
              <a:t>Principe extrêmement général</a:t>
            </a:r>
            <a:endParaRPr lang="fr-FR" sz="2800" dirty="0"/>
          </a:p>
        </p:txBody>
      </p:sp>
      <p:sp>
        <p:nvSpPr>
          <p:cNvPr id="17" name="Flèche vers le bas 16"/>
          <p:cNvSpPr/>
          <p:nvPr/>
        </p:nvSpPr>
        <p:spPr>
          <a:xfrm>
            <a:off x="4283968" y="5517232"/>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normAutofit/>
          </a:bodyPr>
          <a:lstStyle/>
          <a:p>
            <a:r>
              <a:rPr lang="fr-FR" sz="4000" dirty="0" smtClean="0"/>
              <a:t>42) Premier Principe</a:t>
            </a:r>
          </a:p>
        </p:txBody>
      </p:sp>
      <p:sp>
        <p:nvSpPr>
          <p:cNvPr id="6" name="ZoneTexte 5"/>
          <p:cNvSpPr txBox="1"/>
          <p:nvPr/>
        </p:nvSpPr>
        <p:spPr>
          <a:xfrm>
            <a:off x="395536" y="980728"/>
            <a:ext cx="3168352" cy="523220"/>
          </a:xfrm>
          <a:prstGeom prst="rect">
            <a:avLst/>
          </a:prstGeom>
          <a:noFill/>
        </p:spPr>
        <p:txBody>
          <a:bodyPr wrap="square" rtlCol="0">
            <a:spAutoFit/>
          </a:bodyPr>
          <a:lstStyle/>
          <a:p>
            <a:r>
              <a:rPr lang="fr-FR" sz="2800" dirty="0" smtClean="0"/>
              <a:t>421) Enoncé</a:t>
            </a:r>
            <a:endParaRPr lang="fr-FR" sz="2800" dirty="0"/>
          </a:p>
        </p:txBody>
      </p:sp>
      <p:grpSp>
        <p:nvGrpSpPr>
          <p:cNvPr id="3" name="Groupe 14"/>
          <p:cNvGrpSpPr/>
          <p:nvPr/>
        </p:nvGrpSpPr>
        <p:grpSpPr>
          <a:xfrm>
            <a:off x="107504" y="1268760"/>
            <a:ext cx="8748464" cy="3528392"/>
            <a:chOff x="395536" y="1844824"/>
            <a:chExt cx="8748464" cy="4032448"/>
          </a:xfrm>
        </p:grpSpPr>
        <p:sp>
          <p:nvSpPr>
            <p:cNvPr id="8" name="Ellipse 7"/>
            <p:cNvSpPr/>
            <p:nvPr/>
          </p:nvSpPr>
          <p:spPr>
            <a:xfrm>
              <a:off x="395536" y="1844824"/>
              <a:ext cx="8748464" cy="40324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721" name="Rectangle 1"/>
            <p:cNvSpPr>
              <a:spLocks noChangeArrowheads="1"/>
            </p:cNvSpPr>
            <p:nvPr/>
          </p:nvSpPr>
          <p:spPr bwMode="auto">
            <a:xfrm>
              <a:off x="1115616" y="2621025"/>
              <a:ext cx="7416824" cy="25677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 tout système est associée une </a:t>
              </a:r>
              <a:r>
                <a:rPr kumimoji="0" lang="fr-FR" sz="2800"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fonction d’état </a:t>
              </a: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U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appelée énergie interne.</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Au cours d’une transformation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quelconque, la variation de U est égale à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2800"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l’énergie interne reçue ou fournie </a:t>
              </a:r>
              <a:r>
                <a:rPr kumimoji="0" lang="fr-FR" sz="28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par le système</a:t>
              </a:r>
              <a:endParaRPr kumimoji="0" lang="fr-FR" sz="280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16" name="ZoneTexte 15"/>
          <p:cNvSpPr txBox="1"/>
          <p:nvPr/>
        </p:nvSpPr>
        <p:spPr>
          <a:xfrm>
            <a:off x="1835696" y="5589240"/>
            <a:ext cx="5400600" cy="954107"/>
          </a:xfrm>
          <a:prstGeom prst="rect">
            <a:avLst/>
          </a:prstGeom>
          <a:noFill/>
        </p:spPr>
        <p:txBody>
          <a:bodyPr wrap="square" rtlCol="0">
            <a:spAutoFit/>
          </a:bodyPr>
          <a:lstStyle/>
          <a:p>
            <a:pPr algn="ctr"/>
            <a:r>
              <a:rPr lang="fr-FR" sz="2800" dirty="0" smtClean="0"/>
              <a:t>Sous quelles formes </a:t>
            </a:r>
            <a:r>
              <a:rPr lang="fr-FR" sz="2800" dirty="0" smtClean="0">
                <a:solidFill>
                  <a:srgbClr val="FF0000"/>
                </a:solidFill>
              </a:rPr>
              <a:t>cette énergie </a:t>
            </a:r>
            <a:r>
              <a:rPr lang="fr-FR" sz="2800" dirty="0" smtClean="0"/>
              <a:t>peut-elle </a:t>
            </a:r>
            <a:r>
              <a:rPr lang="fr-FR" sz="2800" dirty="0" smtClean="0">
                <a:solidFill>
                  <a:srgbClr val="FF0000"/>
                </a:solidFill>
              </a:rPr>
              <a:t>s’échanger?</a:t>
            </a:r>
            <a:endParaRPr lang="fr-FR" sz="2800" dirty="0">
              <a:solidFill>
                <a:srgbClr val="FF0000"/>
              </a:solidFill>
            </a:endParaRPr>
          </a:p>
        </p:txBody>
      </p:sp>
      <p:sp>
        <p:nvSpPr>
          <p:cNvPr id="17" name="Flèche vers le bas 16"/>
          <p:cNvSpPr/>
          <p:nvPr/>
        </p:nvSpPr>
        <p:spPr>
          <a:xfrm>
            <a:off x="4355976" y="5013176"/>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normAutofit/>
          </a:bodyPr>
          <a:lstStyle/>
          <a:p>
            <a:r>
              <a:rPr lang="fr-FR" sz="4000" dirty="0" smtClean="0"/>
              <a:t>42) Premier Principe</a:t>
            </a:r>
          </a:p>
        </p:txBody>
      </p:sp>
      <p:sp>
        <p:nvSpPr>
          <p:cNvPr id="6" name="ZoneTexte 5"/>
          <p:cNvSpPr txBox="1"/>
          <p:nvPr/>
        </p:nvSpPr>
        <p:spPr>
          <a:xfrm>
            <a:off x="395536" y="980728"/>
            <a:ext cx="3168352" cy="523220"/>
          </a:xfrm>
          <a:prstGeom prst="rect">
            <a:avLst/>
          </a:prstGeom>
          <a:noFill/>
        </p:spPr>
        <p:txBody>
          <a:bodyPr wrap="square" rtlCol="0">
            <a:spAutoFit/>
          </a:bodyPr>
          <a:lstStyle/>
          <a:p>
            <a:r>
              <a:rPr lang="fr-FR" sz="2800" dirty="0" smtClean="0"/>
              <a:t>421) Enoncé</a:t>
            </a:r>
            <a:endParaRPr lang="fr-FR" sz="2800" dirty="0"/>
          </a:p>
        </p:txBody>
      </p:sp>
      <p:grpSp>
        <p:nvGrpSpPr>
          <p:cNvPr id="3" name="Groupe 14"/>
          <p:cNvGrpSpPr/>
          <p:nvPr/>
        </p:nvGrpSpPr>
        <p:grpSpPr>
          <a:xfrm>
            <a:off x="1043608" y="1628800"/>
            <a:ext cx="7380312" cy="1512168"/>
            <a:chOff x="395536" y="1844824"/>
            <a:chExt cx="8748464" cy="4032448"/>
          </a:xfrm>
        </p:grpSpPr>
        <p:sp>
          <p:nvSpPr>
            <p:cNvPr id="8" name="Ellipse 7"/>
            <p:cNvSpPr/>
            <p:nvPr/>
          </p:nvSpPr>
          <p:spPr>
            <a:xfrm>
              <a:off x="395536" y="1844824"/>
              <a:ext cx="8748464" cy="40324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721" name="Rectangle 1"/>
            <p:cNvSpPr>
              <a:spLocks noChangeArrowheads="1"/>
            </p:cNvSpPr>
            <p:nvPr/>
          </p:nvSpPr>
          <p:spPr bwMode="auto">
            <a:xfrm>
              <a:off x="1115616" y="3106173"/>
              <a:ext cx="7416824" cy="15974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 tout système est associée une </a:t>
              </a:r>
              <a:r>
                <a:rPr kumimoji="0" lang="fr-FR" sz="1400"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fonction d’état </a:t>
              </a:r>
              <a:r>
                <a:rPr kumimoji="0" lang="fr-FR" sz="1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U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appelée énergie interne.</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Au cours d’une transformation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quelconque, la variation de U est égale à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i="0" u="none" strike="noStrike" cap="none" normalizeH="0" baseline="0" dirty="0" smtClean="0">
                  <a:ln>
                    <a:noFill/>
                  </a:ln>
                  <a:solidFill>
                    <a:srgbClr val="FF0000"/>
                  </a:solidFill>
                  <a:effectLst/>
                  <a:latin typeface="Calibri" pitchFamily="34" charset="0"/>
                  <a:ea typeface="Calibri" pitchFamily="34" charset="0"/>
                  <a:cs typeface="Times New Roman" pitchFamily="18" charset="0"/>
                </a:rPr>
                <a:t>l’énergie interne reçue ou fournie </a:t>
              </a:r>
              <a:r>
                <a:rPr kumimoji="0" lang="fr-FR" sz="1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par le système</a:t>
              </a:r>
              <a:endParaRPr kumimoji="0" lang="fr-FR" sz="140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9" name="ZoneTexte 8"/>
          <p:cNvSpPr txBox="1"/>
          <p:nvPr/>
        </p:nvSpPr>
        <p:spPr>
          <a:xfrm>
            <a:off x="755576" y="6351711"/>
            <a:ext cx="1368152" cy="461665"/>
          </a:xfrm>
          <a:prstGeom prst="rect">
            <a:avLst/>
          </a:prstGeom>
          <a:noFill/>
        </p:spPr>
        <p:txBody>
          <a:bodyPr wrap="square" rtlCol="0">
            <a:spAutoFit/>
          </a:bodyPr>
          <a:lstStyle/>
          <a:p>
            <a:pPr algn="ctr"/>
            <a:r>
              <a:rPr lang="fr-FR" sz="2400" dirty="0" smtClean="0"/>
              <a:t>Travail</a:t>
            </a:r>
            <a:endParaRPr lang="fr-FR" sz="2400" dirty="0"/>
          </a:p>
        </p:txBody>
      </p:sp>
      <p:sp>
        <p:nvSpPr>
          <p:cNvPr id="10" name="ZoneTexte 9"/>
          <p:cNvSpPr txBox="1"/>
          <p:nvPr/>
        </p:nvSpPr>
        <p:spPr>
          <a:xfrm>
            <a:off x="6516216" y="6309320"/>
            <a:ext cx="1656184" cy="461665"/>
          </a:xfrm>
          <a:prstGeom prst="rect">
            <a:avLst/>
          </a:prstGeom>
          <a:noFill/>
        </p:spPr>
        <p:txBody>
          <a:bodyPr wrap="square" rtlCol="0">
            <a:spAutoFit/>
          </a:bodyPr>
          <a:lstStyle/>
          <a:p>
            <a:pPr algn="ctr"/>
            <a:r>
              <a:rPr lang="fr-FR" sz="2400" dirty="0" smtClean="0"/>
              <a:t>Chaleur</a:t>
            </a:r>
            <a:endParaRPr lang="fr-FR" sz="2400" dirty="0"/>
          </a:p>
        </p:txBody>
      </p:sp>
      <p:sp>
        <p:nvSpPr>
          <p:cNvPr id="11" name="ZoneTexte 10"/>
          <p:cNvSpPr txBox="1"/>
          <p:nvPr/>
        </p:nvSpPr>
        <p:spPr>
          <a:xfrm>
            <a:off x="1979712" y="3429000"/>
            <a:ext cx="5400600" cy="954107"/>
          </a:xfrm>
          <a:prstGeom prst="rect">
            <a:avLst/>
          </a:prstGeom>
          <a:noFill/>
        </p:spPr>
        <p:txBody>
          <a:bodyPr wrap="square" rtlCol="0">
            <a:spAutoFit/>
          </a:bodyPr>
          <a:lstStyle/>
          <a:p>
            <a:pPr algn="ctr"/>
            <a:r>
              <a:rPr lang="fr-FR" sz="2800" dirty="0" smtClean="0"/>
              <a:t>Sous quelles formes </a:t>
            </a:r>
            <a:r>
              <a:rPr lang="fr-FR" sz="2800" dirty="0" smtClean="0">
                <a:solidFill>
                  <a:srgbClr val="FF0000"/>
                </a:solidFill>
              </a:rPr>
              <a:t>cette énergie </a:t>
            </a:r>
            <a:r>
              <a:rPr lang="fr-FR" sz="2800" dirty="0" smtClean="0"/>
              <a:t>peut-elle </a:t>
            </a:r>
            <a:r>
              <a:rPr lang="fr-FR" sz="2800" dirty="0" smtClean="0">
                <a:solidFill>
                  <a:srgbClr val="FF0000"/>
                </a:solidFill>
              </a:rPr>
              <a:t>s’échanger?</a:t>
            </a:r>
            <a:endParaRPr lang="fr-FR" sz="2800" dirty="0">
              <a:solidFill>
                <a:srgbClr val="FF0000"/>
              </a:solidFill>
            </a:endParaRPr>
          </a:p>
        </p:txBody>
      </p:sp>
      <p:pic>
        <p:nvPicPr>
          <p:cNvPr id="335874" name="Picture 2" descr="http://www.poneyexpress.ch/far-west/images/feu_de_bois.gif"/>
          <p:cNvPicPr>
            <a:picLocks noChangeAspect="1" noChangeArrowheads="1" noCrop="1"/>
          </p:cNvPicPr>
          <p:nvPr/>
        </p:nvPicPr>
        <p:blipFill>
          <a:blip r:embed="rId2" cstate="print"/>
          <a:srcRect/>
          <a:stretch>
            <a:fillRect/>
          </a:stretch>
        </p:blipFill>
        <p:spPr bwMode="auto">
          <a:xfrm>
            <a:off x="6876256" y="5147670"/>
            <a:ext cx="936501" cy="1207390"/>
          </a:xfrm>
          <a:prstGeom prst="rect">
            <a:avLst/>
          </a:prstGeom>
          <a:noFill/>
        </p:spPr>
      </p:pic>
      <p:pic>
        <p:nvPicPr>
          <p:cNvPr id="13" name="Picture 2"/>
          <p:cNvPicPr>
            <a:picLocks noChangeAspect="1" noChangeArrowheads="1"/>
          </p:cNvPicPr>
          <p:nvPr/>
        </p:nvPicPr>
        <p:blipFill>
          <a:blip r:embed="rId3" cstate="print"/>
          <a:srcRect l="26500" t="46567" r="65918" b="46691"/>
          <a:stretch>
            <a:fillRect/>
          </a:stretch>
        </p:blipFill>
        <p:spPr bwMode="auto">
          <a:xfrm rot="16200000">
            <a:off x="611560" y="5085184"/>
            <a:ext cx="1728192" cy="864096"/>
          </a:xfrm>
          <a:prstGeom prst="rect">
            <a:avLst/>
          </a:prstGeom>
          <a:noFill/>
          <a:ln w="9525">
            <a:noFill/>
            <a:miter lim="800000"/>
            <a:headEnd/>
            <a:tailEnd/>
          </a:ln>
        </p:spPr>
      </p:pic>
      <p:sp>
        <p:nvSpPr>
          <p:cNvPr id="14" name="Flèche vers le bas 13"/>
          <p:cNvSpPr/>
          <p:nvPr/>
        </p:nvSpPr>
        <p:spPr>
          <a:xfrm>
            <a:off x="1275534" y="4813054"/>
            <a:ext cx="144016"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1619672" y="4653136"/>
            <a:ext cx="21602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vers le bas 14"/>
          <p:cNvSpPr/>
          <p:nvPr/>
        </p:nvSpPr>
        <p:spPr>
          <a:xfrm>
            <a:off x="1651925" y="4828956"/>
            <a:ext cx="144016"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403648" y="5517232"/>
            <a:ext cx="36004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Accolade fermante 19"/>
          <p:cNvSpPr/>
          <p:nvPr/>
        </p:nvSpPr>
        <p:spPr>
          <a:xfrm>
            <a:off x="2195736" y="4653136"/>
            <a:ext cx="288032" cy="18722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ZoneTexte 20"/>
          <p:cNvSpPr txBox="1"/>
          <p:nvPr/>
        </p:nvSpPr>
        <p:spPr>
          <a:xfrm>
            <a:off x="2627784" y="4941168"/>
            <a:ext cx="1656184" cy="830997"/>
          </a:xfrm>
          <a:prstGeom prst="rect">
            <a:avLst/>
          </a:prstGeom>
          <a:noFill/>
        </p:spPr>
        <p:txBody>
          <a:bodyPr wrap="square" rtlCol="0">
            <a:spAutoFit/>
          </a:bodyPr>
          <a:lstStyle/>
          <a:p>
            <a:pPr algn="ctr"/>
            <a:r>
              <a:rPr lang="fr-FR" sz="2400" dirty="0" smtClean="0"/>
              <a:t>Energie mécanique</a:t>
            </a:r>
            <a:endParaRPr lang="fr-FR" sz="2400" dirty="0"/>
          </a:p>
        </p:txBody>
      </p:sp>
      <p:sp>
        <p:nvSpPr>
          <p:cNvPr id="22" name="Accolade ouvrante 21"/>
          <p:cNvSpPr/>
          <p:nvPr/>
        </p:nvSpPr>
        <p:spPr>
          <a:xfrm>
            <a:off x="6372200" y="4725144"/>
            <a:ext cx="360040" cy="18722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 name="ZoneTexte 22"/>
          <p:cNvSpPr txBox="1"/>
          <p:nvPr/>
        </p:nvSpPr>
        <p:spPr>
          <a:xfrm>
            <a:off x="4644008" y="5045429"/>
            <a:ext cx="1656184" cy="830997"/>
          </a:xfrm>
          <a:prstGeom prst="rect">
            <a:avLst/>
          </a:prstGeom>
          <a:noFill/>
        </p:spPr>
        <p:txBody>
          <a:bodyPr wrap="square" rtlCol="0">
            <a:spAutoFit/>
          </a:bodyPr>
          <a:lstStyle/>
          <a:p>
            <a:pPr algn="ctr"/>
            <a:r>
              <a:rPr lang="fr-FR" sz="2400" dirty="0" smtClean="0"/>
              <a:t>Energie</a:t>
            </a:r>
          </a:p>
          <a:p>
            <a:pPr algn="ctr"/>
            <a:r>
              <a:rPr lang="fr-FR" sz="2400" dirty="0" smtClean="0"/>
              <a:t>thermique</a:t>
            </a:r>
            <a:endParaRPr lang="fr-F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0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335874"/>
                                        </p:tgtEl>
                                        <p:attrNameLst>
                                          <p:attrName>style.visibility</p:attrName>
                                        </p:attrNameLst>
                                      </p:cBhvr>
                                      <p:to>
                                        <p:strVal val="visible"/>
                                      </p:to>
                                    </p:set>
                                    <p:animEffect transition="in" filter="fade">
                                      <p:cBhvr>
                                        <p:cTn id="30" dur="2000"/>
                                        <p:tgtEl>
                                          <p:spTgt spid="3358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20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20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20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animBg="1"/>
      <p:bldP spid="18" grpId="0" animBg="1"/>
      <p:bldP spid="15" grpId="0" animBg="1"/>
      <p:bldP spid="19" grpId="0" animBg="1"/>
      <p:bldP spid="20" grpId="0" animBg="1"/>
      <p:bldP spid="21" grpId="0"/>
      <p:bldP spid="22"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normAutofit/>
          </a:bodyPr>
          <a:lstStyle/>
          <a:p>
            <a:r>
              <a:rPr lang="fr-FR" sz="4000" dirty="0" smtClean="0"/>
              <a:t>42) Premier Principe</a:t>
            </a:r>
          </a:p>
        </p:txBody>
      </p:sp>
      <p:sp>
        <p:nvSpPr>
          <p:cNvPr id="6" name="ZoneTexte 5"/>
          <p:cNvSpPr txBox="1"/>
          <p:nvPr/>
        </p:nvSpPr>
        <p:spPr>
          <a:xfrm>
            <a:off x="395536" y="764704"/>
            <a:ext cx="5832648" cy="523220"/>
          </a:xfrm>
          <a:prstGeom prst="rect">
            <a:avLst/>
          </a:prstGeom>
          <a:noFill/>
        </p:spPr>
        <p:txBody>
          <a:bodyPr wrap="square" rtlCol="0">
            <a:spAutoFit/>
          </a:bodyPr>
          <a:lstStyle/>
          <a:p>
            <a:r>
              <a:rPr lang="fr-FR" sz="2800" dirty="0" smtClean="0"/>
              <a:t>422) Energie mécanique (travail)</a:t>
            </a:r>
            <a:endParaRPr lang="fr-FR" sz="2800" dirty="0"/>
          </a:p>
        </p:txBody>
      </p:sp>
      <p:pic>
        <p:nvPicPr>
          <p:cNvPr id="36866" name="Picture 2"/>
          <p:cNvPicPr>
            <a:picLocks noChangeAspect="1" noChangeArrowheads="1"/>
          </p:cNvPicPr>
          <p:nvPr/>
        </p:nvPicPr>
        <p:blipFill>
          <a:blip r:embed="rId3" cstate="print"/>
          <a:srcRect l="24624" t="44906" r="60162" b="33438"/>
          <a:stretch>
            <a:fillRect/>
          </a:stretch>
        </p:blipFill>
        <p:spPr bwMode="auto">
          <a:xfrm>
            <a:off x="1187624" y="1484784"/>
            <a:ext cx="4912910" cy="3931786"/>
          </a:xfrm>
          <a:prstGeom prst="rect">
            <a:avLst/>
          </a:prstGeom>
          <a:noFill/>
          <a:ln w="9525">
            <a:noFill/>
            <a:miter lim="800000"/>
            <a:headEnd/>
            <a:tailEnd/>
          </a:ln>
        </p:spPr>
      </p:pic>
      <p:sp>
        <p:nvSpPr>
          <p:cNvPr id="10" name="ZoneTexte 9"/>
          <p:cNvSpPr txBox="1"/>
          <p:nvPr/>
        </p:nvSpPr>
        <p:spPr>
          <a:xfrm>
            <a:off x="5796136" y="2132856"/>
            <a:ext cx="1296144" cy="523220"/>
          </a:xfrm>
          <a:prstGeom prst="rect">
            <a:avLst/>
          </a:prstGeom>
          <a:noFill/>
        </p:spPr>
        <p:txBody>
          <a:bodyPr wrap="square" rtlCol="0">
            <a:spAutoFit/>
          </a:bodyPr>
          <a:lstStyle/>
          <a:p>
            <a:r>
              <a:rPr lang="fr-FR" sz="2800" dirty="0" smtClean="0"/>
              <a:t>P = P</a:t>
            </a:r>
            <a:r>
              <a:rPr lang="fr-FR" dirty="0" smtClean="0"/>
              <a:t>0</a:t>
            </a:r>
            <a:r>
              <a:rPr lang="fr-FR" sz="2800" baseline="-25000" dirty="0" smtClean="0"/>
              <a:t>-1</a:t>
            </a:r>
            <a:endParaRPr lang="fr-FR" sz="2800" baseline="-25000" dirty="0"/>
          </a:p>
        </p:txBody>
      </p:sp>
      <p:sp>
        <p:nvSpPr>
          <p:cNvPr id="11" name="ZoneTexte 10"/>
          <p:cNvSpPr txBox="1"/>
          <p:nvPr/>
        </p:nvSpPr>
        <p:spPr>
          <a:xfrm>
            <a:off x="5940152" y="3789040"/>
            <a:ext cx="1152128" cy="523220"/>
          </a:xfrm>
          <a:prstGeom prst="rect">
            <a:avLst/>
          </a:prstGeom>
          <a:noFill/>
        </p:spPr>
        <p:txBody>
          <a:bodyPr wrap="square" rtlCol="0">
            <a:spAutoFit/>
          </a:bodyPr>
          <a:lstStyle/>
          <a:p>
            <a:r>
              <a:rPr lang="fr-FR" sz="2800" dirty="0" smtClean="0"/>
              <a:t>P</a:t>
            </a:r>
            <a:r>
              <a:rPr lang="fr-FR" sz="2800" baseline="-25000" dirty="0" smtClean="0"/>
              <a:t>0</a:t>
            </a:r>
            <a:r>
              <a:rPr lang="fr-FR" sz="2800" dirty="0" smtClean="0"/>
              <a:t> &gt; P</a:t>
            </a:r>
            <a:endParaRPr lang="fr-FR" sz="2800" dirty="0"/>
          </a:p>
        </p:txBody>
      </p:sp>
      <p:graphicFrame>
        <p:nvGraphicFramePr>
          <p:cNvPr id="36868" name="Object 4"/>
          <p:cNvGraphicFramePr>
            <a:graphicFrameLocks noChangeAspect="1"/>
          </p:cNvGraphicFramePr>
          <p:nvPr/>
        </p:nvGraphicFramePr>
        <p:xfrm>
          <a:off x="5580112" y="5229200"/>
          <a:ext cx="3125788" cy="603250"/>
        </p:xfrm>
        <a:graphic>
          <a:graphicData uri="http://schemas.openxmlformats.org/presentationml/2006/ole">
            <p:oleObj spid="_x0000_s36868" name="Équation" r:id="rId4" imgW="888840" imgH="177480" progId="Equation.3">
              <p:embed/>
            </p:oleObj>
          </a:graphicData>
        </a:graphic>
      </p:graphicFrame>
      <p:sp>
        <p:nvSpPr>
          <p:cNvPr id="8" name="ZoneTexte 7"/>
          <p:cNvSpPr txBox="1"/>
          <p:nvPr/>
        </p:nvSpPr>
        <p:spPr>
          <a:xfrm>
            <a:off x="4355976" y="1916832"/>
            <a:ext cx="864096" cy="523220"/>
          </a:xfrm>
          <a:prstGeom prst="rect">
            <a:avLst/>
          </a:prstGeom>
          <a:solidFill>
            <a:schemeClr val="bg1"/>
          </a:solidFill>
        </p:spPr>
        <p:txBody>
          <a:bodyPr wrap="square" rtlCol="0">
            <a:spAutoFit/>
          </a:bodyPr>
          <a:lstStyle/>
          <a:p>
            <a:r>
              <a:rPr lang="fr-FR" sz="2800" dirty="0" smtClean="0"/>
              <a:t>P</a:t>
            </a:r>
            <a:r>
              <a:rPr lang="fr-FR" sz="1600" dirty="0" smtClean="0"/>
              <a:t>0</a:t>
            </a:r>
            <a:r>
              <a:rPr lang="fr-FR" sz="2800" baseline="-25000" dirty="0" smtClean="0"/>
              <a:t>-1</a:t>
            </a:r>
            <a:endParaRPr lang="fr-FR" sz="2800" baseline="-25000" dirty="0"/>
          </a:p>
        </p:txBody>
      </p:sp>
      <p:sp>
        <p:nvSpPr>
          <p:cNvPr id="9" name="ZoneTexte 8"/>
          <p:cNvSpPr txBox="1"/>
          <p:nvPr/>
        </p:nvSpPr>
        <p:spPr>
          <a:xfrm>
            <a:off x="5652120" y="2852936"/>
            <a:ext cx="2952328" cy="523220"/>
          </a:xfrm>
          <a:prstGeom prst="rect">
            <a:avLst/>
          </a:prstGeom>
          <a:noFill/>
        </p:spPr>
        <p:txBody>
          <a:bodyPr wrap="square" rtlCol="0">
            <a:spAutoFit/>
          </a:bodyPr>
          <a:lstStyle/>
          <a:p>
            <a:r>
              <a:rPr lang="fr-FR" sz="2800" dirty="0" smtClean="0"/>
              <a:t>On prend P</a:t>
            </a:r>
            <a:r>
              <a:rPr lang="fr-FR" sz="2800" baseline="-25000" dirty="0" smtClean="0"/>
              <a:t>0</a:t>
            </a:r>
            <a:r>
              <a:rPr lang="fr-FR" sz="2800" dirty="0" smtClean="0"/>
              <a:t> &gt; P</a:t>
            </a:r>
            <a:r>
              <a:rPr lang="fr-FR" sz="1600" dirty="0" smtClean="0"/>
              <a:t>0</a:t>
            </a:r>
            <a:r>
              <a:rPr lang="fr-FR" sz="2800" baseline="-25000" dirty="0" smtClean="0"/>
              <a:t>-1</a:t>
            </a:r>
            <a:r>
              <a:rPr lang="fr-FR" sz="2800" dirty="0" smtClean="0"/>
              <a:t> </a:t>
            </a:r>
            <a:endParaRPr lang="fr-FR" sz="2800" dirty="0"/>
          </a:p>
        </p:txBody>
      </p:sp>
      <p:graphicFrame>
        <p:nvGraphicFramePr>
          <p:cNvPr id="36869" name="Object 5"/>
          <p:cNvGraphicFramePr>
            <a:graphicFrameLocks noChangeAspect="1"/>
          </p:cNvGraphicFramePr>
          <p:nvPr/>
        </p:nvGraphicFramePr>
        <p:xfrm>
          <a:off x="395536" y="5157192"/>
          <a:ext cx="3214687" cy="776288"/>
        </p:xfrm>
        <a:graphic>
          <a:graphicData uri="http://schemas.openxmlformats.org/presentationml/2006/ole">
            <p:oleObj spid="_x0000_s36869" name="Équation" r:id="rId5" imgW="914400" imgH="228600" progId="Equation.3">
              <p:embed/>
            </p:oleObj>
          </a:graphicData>
        </a:graphic>
      </p:graphicFrame>
      <p:sp>
        <p:nvSpPr>
          <p:cNvPr id="12" name="Flèche droite 11"/>
          <p:cNvSpPr/>
          <p:nvPr/>
        </p:nvSpPr>
        <p:spPr>
          <a:xfrm>
            <a:off x="3995936" y="5517232"/>
            <a:ext cx="129614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3995936" y="5733256"/>
            <a:ext cx="1152128" cy="369332"/>
          </a:xfrm>
          <a:prstGeom prst="rect">
            <a:avLst/>
          </a:prstGeom>
          <a:noFill/>
        </p:spPr>
        <p:txBody>
          <a:bodyPr wrap="square" rtlCol="0">
            <a:spAutoFit/>
          </a:bodyPr>
          <a:lstStyle/>
          <a:p>
            <a:r>
              <a:rPr lang="fr-FR" dirty="0" err="1" smtClean="0"/>
              <a:t>rév</a:t>
            </a:r>
            <a:r>
              <a:rPr lang="fr-FR" dirty="0" smtClean="0"/>
              <a:t> ou </a:t>
            </a:r>
            <a:r>
              <a:rPr lang="fr-FR" dirty="0" err="1" smtClean="0"/>
              <a:t>qs</a:t>
            </a:r>
            <a:endParaRPr lang="fr-FR" dirty="0"/>
          </a:p>
        </p:txBody>
      </p:sp>
      <p:sp>
        <p:nvSpPr>
          <p:cNvPr id="14" name="ZoneTexte 13"/>
          <p:cNvSpPr txBox="1"/>
          <p:nvPr/>
        </p:nvSpPr>
        <p:spPr>
          <a:xfrm>
            <a:off x="3995936" y="5085184"/>
            <a:ext cx="1152128" cy="369332"/>
          </a:xfrm>
          <a:prstGeom prst="rect">
            <a:avLst/>
          </a:prstGeom>
          <a:noFill/>
        </p:spPr>
        <p:txBody>
          <a:bodyPr wrap="square" rtlCol="0">
            <a:spAutoFit/>
          </a:bodyPr>
          <a:lstStyle/>
          <a:p>
            <a:pPr algn="ctr"/>
            <a:r>
              <a:rPr lang="fr-FR" dirty="0" smtClean="0"/>
              <a:t>Transfo</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69"/>
                                        </p:tgtEl>
                                        <p:attrNameLst>
                                          <p:attrName>style.visibility</p:attrName>
                                        </p:attrNameLst>
                                      </p:cBhvr>
                                      <p:to>
                                        <p:strVal val="visible"/>
                                      </p:to>
                                    </p:set>
                                    <p:animEffect transition="in" filter="fade">
                                      <p:cBhvr>
                                        <p:cTn id="12" dur="2000"/>
                                        <p:tgtEl>
                                          <p:spTgt spid="368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0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36868"/>
                                        </p:tgtEl>
                                        <p:attrNameLst>
                                          <p:attrName>style.visibility</p:attrName>
                                        </p:attrNameLst>
                                      </p:cBhvr>
                                      <p:to>
                                        <p:strVal val="visible"/>
                                      </p:to>
                                    </p:set>
                                    <p:animEffect transition="in" filter="fade">
                                      <p:cBhvr>
                                        <p:cTn id="23" dur="20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normAutofit/>
          </a:bodyPr>
          <a:lstStyle/>
          <a:p>
            <a:r>
              <a:rPr lang="fr-FR" sz="4000" dirty="0" smtClean="0"/>
              <a:t>42) Premier Principe</a:t>
            </a:r>
          </a:p>
        </p:txBody>
      </p:sp>
      <p:sp>
        <p:nvSpPr>
          <p:cNvPr id="6" name="ZoneTexte 5"/>
          <p:cNvSpPr txBox="1"/>
          <p:nvPr/>
        </p:nvSpPr>
        <p:spPr>
          <a:xfrm>
            <a:off x="395536" y="764704"/>
            <a:ext cx="5832648" cy="523220"/>
          </a:xfrm>
          <a:prstGeom prst="rect">
            <a:avLst/>
          </a:prstGeom>
          <a:noFill/>
        </p:spPr>
        <p:txBody>
          <a:bodyPr wrap="square" rtlCol="0">
            <a:spAutoFit/>
          </a:bodyPr>
          <a:lstStyle/>
          <a:p>
            <a:r>
              <a:rPr lang="fr-FR" sz="2800" dirty="0" smtClean="0"/>
              <a:t>422) Energie mécanique (travail)</a:t>
            </a:r>
            <a:endParaRPr lang="fr-FR" sz="2800" dirty="0"/>
          </a:p>
        </p:txBody>
      </p:sp>
      <p:pic>
        <p:nvPicPr>
          <p:cNvPr id="36866" name="Picture 2"/>
          <p:cNvPicPr>
            <a:picLocks noChangeAspect="1" noChangeArrowheads="1"/>
          </p:cNvPicPr>
          <p:nvPr/>
        </p:nvPicPr>
        <p:blipFill>
          <a:blip r:embed="rId3" cstate="print"/>
          <a:srcRect l="24624" t="44906" r="60162" b="33438"/>
          <a:stretch>
            <a:fillRect/>
          </a:stretch>
        </p:blipFill>
        <p:spPr bwMode="auto">
          <a:xfrm>
            <a:off x="0" y="1484784"/>
            <a:ext cx="3833191" cy="3067690"/>
          </a:xfrm>
          <a:prstGeom prst="rect">
            <a:avLst/>
          </a:prstGeom>
          <a:noFill/>
          <a:ln w="9525">
            <a:noFill/>
            <a:miter lim="800000"/>
            <a:headEnd/>
            <a:tailEnd/>
          </a:ln>
        </p:spPr>
      </p:pic>
      <p:sp>
        <p:nvSpPr>
          <p:cNvPr id="10" name="ZoneTexte 9"/>
          <p:cNvSpPr txBox="1"/>
          <p:nvPr/>
        </p:nvSpPr>
        <p:spPr>
          <a:xfrm>
            <a:off x="3707904" y="1988840"/>
            <a:ext cx="1152128" cy="523220"/>
          </a:xfrm>
          <a:prstGeom prst="rect">
            <a:avLst/>
          </a:prstGeom>
          <a:noFill/>
        </p:spPr>
        <p:txBody>
          <a:bodyPr wrap="square" rtlCol="0">
            <a:spAutoFit/>
          </a:bodyPr>
          <a:lstStyle/>
          <a:p>
            <a:r>
              <a:rPr lang="fr-FR" sz="2800" dirty="0" smtClean="0"/>
              <a:t>P</a:t>
            </a:r>
            <a:r>
              <a:rPr lang="fr-FR" sz="2800" baseline="-25000" dirty="0" smtClean="0"/>
              <a:t>0</a:t>
            </a:r>
            <a:r>
              <a:rPr lang="fr-FR" sz="2800" dirty="0" smtClean="0"/>
              <a:t> = P</a:t>
            </a:r>
            <a:endParaRPr lang="fr-FR" sz="2800" dirty="0"/>
          </a:p>
        </p:txBody>
      </p:sp>
      <p:sp>
        <p:nvSpPr>
          <p:cNvPr id="11" name="ZoneTexte 10"/>
          <p:cNvSpPr txBox="1"/>
          <p:nvPr/>
        </p:nvSpPr>
        <p:spPr>
          <a:xfrm>
            <a:off x="3635896" y="3429000"/>
            <a:ext cx="1152128" cy="523220"/>
          </a:xfrm>
          <a:prstGeom prst="rect">
            <a:avLst/>
          </a:prstGeom>
          <a:noFill/>
        </p:spPr>
        <p:txBody>
          <a:bodyPr wrap="square" rtlCol="0">
            <a:spAutoFit/>
          </a:bodyPr>
          <a:lstStyle/>
          <a:p>
            <a:r>
              <a:rPr lang="fr-FR" sz="2800" dirty="0" smtClean="0"/>
              <a:t>P</a:t>
            </a:r>
            <a:r>
              <a:rPr lang="fr-FR" sz="2800" baseline="-25000" dirty="0" smtClean="0"/>
              <a:t>0</a:t>
            </a:r>
            <a:r>
              <a:rPr lang="fr-FR" sz="2800" dirty="0" smtClean="0"/>
              <a:t> &gt; P</a:t>
            </a:r>
            <a:endParaRPr lang="fr-FR" sz="2800" dirty="0"/>
          </a:p>
        </p:txBody>
      </p:sp>
      <p:graphicFrame>
        <p:nvGraphicFramePr>
          <p:cNvPr id="36867" name="Object 3"/>
          <p:cNvGraphicFramePr>
            <a:graphicFrameLocks noChangeAspect="1"/>
          </p:cNvGraphicFramePr>
          <p:nvPr/>
        </p:nvGraphicFramePr>
        <p:xfrm>
          <a:off x="5004048" y="4941168"/>
          <a:ext cx="3090862" cy="1609725"/>
        </p:xfrm>
        <a:graphic>
          <a:graphicData uri="http://schemas.openxmlformats.org/presentationml/2006/ole">
            <p:oleObj spid="_x0000_s37890" name="Équation" r:id="rId4" imgW="901440" imgH="482400" progId="Equation.3">
              <p:embed/>
            </p:oleObj>
          </a:graphicData>
        </a:graphic>
      </p:graphicFrame>
      <p:graphicFrame>
        <p:nvGraphicFramePr>
          <p:cNvPr id="37891" name="Object 3"/>
          <p:cNvGraphicFramePr>
            <a:graphicFrameLocks noChangeAspect="1"/>
          </p:cNvGraphicFramePr>
          <p:nvPr/>
        </p:nvGraphicFramePr>
        <p:xfrm>
          <a:off x="5004048" y="2276872"/>
          <a:ext cx="3125788" cy="603250"/>
        </p:xfrm>
        <a:graphic>
          <a:graphicData uri="http://schemas.openxmlformats.org/presentationml/2006/ole">
            <p:oleObj spid="_x0000_s37891" name="Équation" r:id="rId5" imgW="888840" imgH="177480" progId="Equation.3">
              <p:embed/>
            </p:oleObj>
          </a:graphicData>
        </a:graphic>
      </p:graphicFrame>
      <p:sp>
        <p:nvSpPr>
          <p:cNvPr id="9" name="Flèche vers le bas 8"/>
          <p:cNvSpPr/>
          <p:nvPr/>
        </p:nvSpPr>
        <p:spPr>
          <a:xfrm>
            <a:off x="6228184" y="3212976"/>
            <a:ext cx="288032"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5364088" y="4149080"/>
            <a:ext cx="2592288" cy="523220"/>
          </a:xfrm>
          <a:prstGeom prst="rect">
            <a:avLst/>
          </a:prstGeom>
          <a:noFill/>
        </p:spPr>
        <p:txBody>
          <a:bodyPr wrap="square" rtlCol="0">
            <a:spAutoFit/>
          </a:bodyPr>
          <a:lstStyle/>
          <a:p>
            <a:r>
              <a:rPr lang="fr-FR" sz="2800" dirty="0" smtClean="0"/>
              <a:t>Généralisation</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fade">
                                      <p:cBhvr>
                                        <p:cTn id="7" dur="2000"/>
                                        <p:tgtEl>
                                          <p:spTgt spid="378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6867"/>
                                        </p:tgtEl>
                                        <p:attrNameLst>
                                          <p:attrName>style.visibility</p:attrName>
                                        </p:attrNameLst>
                                      </p:cBhvr>
                                      <p:to>
                                        <p:strVal val="visible"/>
                                      </p:to>
                                    </p:set>
                                    <p:animEffect transition="in" filter="fade">
                                      <p:cBhvr>
                                        <p:cTn id="15" dur="20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9" name="Object 3"/>
          <p:cNvGraphicFramePr>
            <a:graphicFrameLocks noChangeAspect="1"/>
          </p:cNvGraphicFramePr>
          <p:nvPr/>
        </p:nvGraphicFramePr>
        <p:xfrm>
          <a:off x="827584" y="5373216"/>
          <a:ext cx="7855423" cy="1106762"/>
        </p:xfrm>
        <a:graphic>
          <a:graphicData uri="http://schemas.openxmlformats.org/presentationml/2006/ole">
            <p:oleObj spid="_x0000_s113666" name="Équation" r:id="rId3" imgW="3238200" imgH="469800" progId="Equation.3">
              <p:embed/>
            </p:oleObj>
          </a:graphicData>
        </a:graphic>
      </p:graphicFrame>
      <p:sp>
        <p:nvSpPr>
          <p:cNvPr id="10" name="Titre 1"/>
          <p:cNvSpPr>
            <a:spLocks noGrp="1"/>
          </p:cNvSpPr>
          <p:nvPr>
            <p:ph type="title"/>
          </p:nvPr>
        </p:nvSpPr>
        <p:spPr>
          <a:xfrm>
            <a:off x="457200" y="-243408"/>
            <a:ext cx="8229600" cy="1143000"/>
          </a:xfrm>
        </p:spPr>
        <p:txBody>
          <a:bodyPr>
            <a:normAutofit/>
          </a:bodyPr>
          <a:lstStyle/>
          <a:p>
            <a:r>
              <a:rPr lang="fr-FR" sz="4000" dirty="0" smtClean="0"/>
              <a:t>42) Premier Principe</a:t>
            </a:r>
          </a:p>
        </p:txBody>
      </p:sp>
      <p:sp>
        <p:nvSpPr>
          <p:cNvPr id="11" name="ZoneTexte 10"/>
          <p:cNvSpPr txBox="1"/>
          <p:nvPr/>
        </p:nvSpPr>
        <p:spPr>
          <a:xfrm>
            <a:off x="395536" y="764704"/>
            <a:ext cx="5832648" cy="523220"/>
          </a:xfrm>
          <a:prstGeom prst="rect">
            <a:avLst/>
          </a:prstGeom>
          <a:noFill/>
        </p:spPr>
        <p:txBody>
          <a:bodyPr wrap="square" rtlCol="0">
            <a:spAutoFit/>
          </a:bodyPr>
          <a:lstStyle/>
          <a:p>
            <a:r>
              <a:rPr lang="fr-FR" sz="2800" dirty="0" smtClean="0"/>
              <a:t>422) Energie mécanique (travail)</a:t>
            </a:r>
            <a:endParaRPr lang="fr-FR" sz="2800" dirty="0"/>
          </a:p>
        </p:txBody>
      </p:sp>
      <p:grpSp>
        <p:nvGrpSpPr>
          <p:cNvPr id="26" name="Groupe 25"/>
          <p:cNvGrpSpPr/>
          <p:nvPr/>
        </p:nvGrpSpPr>
        <p:grpSpPr>
          <a:xfrm>
            <a:off x="323528" y="1373779"/>
            <a:ext cx="3995936" cy="3927429"/>
            <a:chOff x="-2304256" y="1373779"/>
            <a:chExt cx="3995936" cy="3927429"/>
          </a:xfrm>
        </p:grpSpPr>
        <p:pic>
          <p:nvPicPr>
            <p:cNvPr id="5" name="Picture 2" descr="C:\Users\dsarmeo\AppData\Local\Microsoft\Windows\Temporary Internet Files\Content.Outlook\BLUX0L0U\1866_001.jpg"/>
            <p:cNvPicPr>
              <a:picLocks noChangeAspect="1" noChangeArrowheads="1"/>
            </p:cNvPicPr>
            <p:nvPr/>
          </p:nvPicPr>
          <p:blipFill>
            <a:blip r:embed="rId4" cstate="print"/>
            <a:srcRect l="70682" t="17823" r="15396" b="62822"/>
            <a:stretch>
              <a:fillRect/>
            </a:stretch>
          </p:blipFill>
          <p:spPr bwMode="auto">
            <a:xfrm>
              <a:off x="-2304256" y="1373779"/>
              <a:ext cx="3995936" cy="3927429"/>
            </a:xfrm>
            <a:prstGeom prst="rect">
              <a:avLst/>
            </a:prstGeom>
            <a:noFill/>
          </p:spPr>
        </p:pic>
        <p:sp>
          <p:nvSpPr>
            <p:cNvPr id="14" name="ZoneTexte 13"/>
            <p:cNvSpPr txBox="1"/>
            <p:nvPr/>
          </p:nvSpPr>
          <p:spPr>
            <a:xfrm>
              <a:off x="-360040" y="2708920"/>
              <a:ext cx="1872208" cy="523220"/>
            </a:xfrm>
            <a:prstGeom prst="rect">
              <a:avLst/>
            </a:prstGeom>
            <a:noFill/>
          </p:spPr>
          <p:txBody>
            <a:bodyPr wrap="square" rtlCol="0">
              <a:spAutoFit/>
            </a:bodyPr>
            <a:lstStyle/>
            <a:p>
              <a:pPr algn="ctr"/>
              <a:r>
                <a:rPr lang="fr-FR" sz="2800" dirty="0" smtClean="0"/>
                <a:t>Détente</a:t>
              </a:r>
              <a:endParaRPr lang="fr-FR" sz="2800" dirty="0"/>
            </a:p>
          </p:txBody>
        </p:sp>
        <p:cxnSp>
          <p:nvCxnSpPr>
            <p:cNvPr id="16" name="Connecteur droit avec flèche 15"/>
            <p:cNvCxnSpPr/>
            <p:nvPr/>
          </p:nvCxnSpPr>
          <p:spPr>
            <a:xfrm>
              <a:off x="-139471" y="4402608"/>
              <a:ext cx="0" cy="432048"/>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rot="5400000">
              <a:off x="-777402" y="4763266"/>
              <a:ext cx="0" cy="432048"/>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1190994" y="4143178"/>
              <a:ext cx="0" cy="432048"/>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e 24"/>
          <p:cNvGrpSpPr/>
          <p:nvPr/>
        </p:nvGrpSpPr>
        <p:grpSpPr>
          <a:xfrm>
            <a:off x="4716016" y="1226143"/>
            <a:ext cx="4248472" cy="4075065"/>
            <a:chOff x="179512" y="1226143"/>
            <a:chExt cx="4248472" cy="4075065"/>
          </a:xfrm>
        </p:grpSpPr>
        <p:grpSp>
          <p:nvGrpSpPr>
            <p:cNvPr id="22" name="Groupe 21"/>
            <p:cNvGrpSpPr/>
            <p:nvPr/>
          </p:nvGrpSpPr>
          <p:grpSpPr>
            <a:xfrm>
              <a:off x="179512" y="1226143"/>
              <a:ext cx="4248472" cy="4075065"/>
              <a:chOff x="179512" y="1226143"/>
              <a:chExt cx="4248472" cy="4075065"/>
            </a:xfrm>
          </p:grpSpPr>
          <p:pic>
            <p:nvPicPr>
              <p:cNvPr id="4" name="Picture 2" descr="C:\Users\dsarmeo\AppData\Local\Microsoft\Windows\Temporary Internet Files\Content.Outlook\BLUX0L0U\1866_001.jpg"/>
              <p:cNvPicPr>
                <a:picLocks noChangeAspect="1" noChangeArrowheads="1"/>
              </p:cNvPicPr>
              <p:nvPr/>
            </p:nvPicPr>
            <p:blipFill>
              <a:blip r:embed="rId4" cstate="print"/>
              <a:srcRect l="55291" t="17823" r="30480" b="62870"/>
              <a:stretch>
                <a:fillRect/>
              </a:stretch>
            </p:blipFill>
            <p:spPr bwMode="auto">
              <a:xfrm>
                <a:off x="179512" y="1226143"/>
                <a:ext cx="4248472" cy="4075065"/>
              </a:xfrm>
              <a:prstGeom prst="rect">
                <a:avLst/>
              </a:prstGeom>
              <a:noFill/>
            </p:spPr>
          </p:pic>
          <p:sp>
            <p:nvSpPr>
              <p:cNvPr id="13" name="ZoneTexte 12"/>
              <p:cNvSpPr txBox="1"/>
              <p:nvPr/>
            </p:nvSpPr>
            <p:spPr>
              <a:xfrm>
                <a:off x="1547664" y="2564904"/>
                <a:ext cx="2304256" cy="523220"/>
              </a:xfrm>
              <a:prstGeom prst="rect">
                <a:avLst/>
              </a:prstGeom>
              <a:noFill/>
            </p:spPr>
            <p:txBody>
              <a:bodyPr wrap="square" rtlCol="0">
                <a:spAutoFit/>
              </a:bodyPr>
              <a:lstStyle/>
              <a:p>
                <a:pPr algn="ctr"/>
                <a:r>
                  <a:rPr lang="fr-FR" sz="2800" dirty="0" smtClean="0"/>
                  <a:t>Compression</a:t>
                </a:r>
                <a:endParaRPr lang="fr-FR" sz="2800" dirty="0"/>
              </a:p>
            </p:txBody>
          </p:sp>
        </p:grpSp>
        <p:cxnSp>
          <p:nvCxnSpPr>
            <p:cNvPr id="19" name="Connecteur droit avec flèche 18"/>
            <p:cNvCxnSpPr/>
            <p:nvPr/>
          </p:nvCxnSpPr>
          <p:spPr>
            <a:xfrm flipV="1">
              <a:off x="2454272" y="4356610"/>
              <a:ext cx="0" cy="432048"/>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rot="5400000" flipH="1" flipV="1">
              <a:off x="1722354" y="4769024"/>
              <a:ext cx="0" cy="432048"/>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1369144" y="4200692"/>
              <a:ext cx="0" cy="432048"/>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 descr="C:\Users\dsarmeo\AppData\Local\Microsoft\Windows\Temporary Internet Files\Content.Outlook\BLUX0L0U\1866_001.jpg"/>
          <p:cNvPicPr>
            <a:picLocks noChangeAspect="1" noChangeArrowheads="1"/>
          </p:cNvPicPr>
          <p:nvPr/>
        </p:nvPicPr>
        <p:blipFill>
          <a:blip r:embed="rId4" cstate="print"/>
          <a:srcRect l="31704" t="18696" r="55335" b="72136"/>
          <a:stretch>
            <a:fillRect/>
          </a:stretch>
        </p:blipFill>
        <p:spPr bwMode="auto">
          <a:xfrm rot="60000">
            <a:off x="984565" y="1295036"/>
            <a:ext cx="3024336" cy="1512168"/>
          </a:xfrm>
          <a:prstGeom prst="rect">
            <a:avLst/>
          </a:prstGeom>
          <a:noFill/>
        </p:spPr>
      </p:pic>
      <p:pic>
        <p:nvPicPr>
          <p:cNvPr id="28" name="Picture 2" descr="C:\Users\dsarmeo\AppData\Local\Microsoft\Windows\Temporary Internet Files\Content.Outlook\BLUX0L0U\1866_001.jpg"/>
          <p:cNvPicPr>
            <a:picLocks noChangeAspect="1" noChangeArrowheads="1"/>
          </p:cNvPicPr>
          <p:nvPr/>
        </p:nvPicPr>
        <p:blipFill>
          <a:blip r:embed="rId4" cstate="print"/>
          <a:srcRect l="16891" t="18696" r="71073" b="72136"/>
          <a:stretch>
            <a:fillRect/>
          </a:stretch>
        </p:blipFill>
        <p:spPr bwMode="auto">
          <a:xfrm rot="60000">
            <a:off x="5737110" y="1172361"/>
            <a:ext cx="2808312" cy="1512168"/>
          </a:xfrm>
          <a:prstGeom prst="rect">
            <a:avLst/>
          </a:prstGeom>
          <a:noFill/>
        </p:spPr>
      </p:pic>
      <p:cxnSp>
        <p:nvCxnSpPr>
          <p:cNvPr id="30" name="Connecteur droit avec flèche 29"/>
          <p:cNvCxnSpPr/>
          <p:nvPr/>
        </p:nvCxnSpPr>
        <p:spPr>
          <a:xfrm>
            <a:off x="2051720" y="1657520"/>
            <a:ext cx="100811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flipH="1">
            <a:off x="6516216" y="1628800"/>
            <a:ext cx="100811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2699792" y="4273932"/>
            <a:ext cx="1368152" cy="523220"/>
          </a:xfrm>
          <a:prstGeom prst="rect">
            <a:avLst/>
          </a:prstGeom>
          <a:noFill/>
        </p:spPr>
        <p:txBody>
          <a:bodyPr wrap="square" rtlCol="0">
            <a:spAutoFit/>
          </a:bodyPr>
          <a:lstStyle/>
          <a:p>
            <a:pPr algn="ctr"/>
            <a:r>
              <a:rPr lang="fr-FR" sz="2800" dirty="0" smtClean="0"/>
              <a:t>W</a:t>
            </a:r>
            <a:r>
              <a:rPr lang="fr-FR" sz="2800" baseline="-25000" dirty="0" smtClean="0"/>
              <a:t>12</a:t>
            </a:r>
            <a:r>
              <a:rPr lang="fr-FR" sz="2800" dirty="0" smtClean="0"/>
              <a:t> &lt; 0</a:t>
            </a:r>
            <a:endParaRPr lang="fr-FR" sz="2800" dirty="0"/>
          </a:p>
        </p:txBody>
      </p:sp>
      <p:sp>
        <p:nvSpPr>
          <p:cNvPr id="24" name="ZoneTexte 23"/>
          <p:cNvSpPr txBox="1"/>
          <p:nvPr/>
        </p:nvSpPr>
        <p:spPr>
          <a:xfrm>
            <a:off x="7236296" y="4221088"/>
            <a:ext cx="1440160" cy="523220"/>
          </a:xfrm>
          <a:prstGeom prst="rect">
            <a:avLst/>
          </a:prstGeom>
          <a:noFill/>
        </p:spPr>
        <p:txBody>
          <a:bodyPr wrap="square" rtlCol="0">
            <a:spAutoFit/>
          </a:bodyPr>
          <a:lstStyle/>
          <a:p>
            <a:pPr algn="ctr"/>
            <a:r>
              <a:rPr lang="fr-FR" sz="2800" dirty="0" smtClean="0"/>
              <a:t>W</a:t>
            </a:r>
            <a:r>
              <a:rPr lang="fr-FR" sz="2800" baseline="-25000" dirty="0" smtClean="0"/>
              <a:t>12</a:t>
            </a:r>
            <a:r>
              <a:rPr lang="fr-FR" sz="2800" dirty="0" smtClean="0"/>
              <a:t> &gt; 0</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fade">
                                      <p:cBhvr>
                                        <p:cTn id="7" dur="2000"/>
                                        <p:tgtEl>
                                          <p:spTgt spid="8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sarmeo\AppData\Local\Microsoft\Windows\Temporary Internet Files\Content.Outlook\BLUX0L0U\1866_001.jpg"/>
          <p:cNvPicPr>
            <a:picLocks noChangeAspect="1" noChangeArrowheads="1"/>
          </p:cNvPicPr>
          <p:nvPr/>
        </p:nvPicPr>
        <p:blipFill>
          <a:blip r:embed="rId2" cstate="print"/>
          <a:srcRect l="70995" t="41352" r="15121" b="39465"/>
          <a:stretch>
            <a:fillRect/>
          </a:stretch>
        </p:blipFill>
        <p:spPr bwMode="auto">
          <a:xfrm>
            <a:off x="179512" y="980728"/>
            <a:ext cx="3960440" cy="3868337"/>
          </a:xfrm>
          <a:prstGeom prst="rect">
            <a:avLst/>
          </a:prstGeom>
          <a:noFill/>
        </p:spPr>
      </p:pic>
      <p:sp>
        <p:nvSpPr>
          <p:cNvPr id="7" name="Titre 1"/>
          <p:cNvSpPr>
            <a:spLocks noGrp="1"/>
          </p:cNvSpPr>
          <p:nvPr>
            <p:ph type="title"/>
          </p:nvPr>
        </p:nvSpPr>
        <p:spPr>
          <a:xfrm>
            <a:off x="457200" y="-338004"/>
            <a:ext cx="8229600" cy="1143000"/>
          </a:xfrm>
        </p:spPr>
        <p:txBody>
          <a:bodyPr>
            <a:normAutofit/>
          </a:bodyPr>
          <a:lstStyle/>
          <a:p>
            <a:r>
              <a:rPr lang="fr-FR" sz="4000" dirty="0" smtClean="0"/>
              <a:t>42) Premier Principe</a:t>
            </a:r>
          </a:p>
        </p:txBody>
      </p:sp>
      <p:sp>
        <p:nvSpPr>
          <p:cNvPr id="8" name="ZoneTexte 7"/>
          <p:cNvSpPr txBox="1"/>
          <p:nvPr/>
        </p:nvSpPr>
        <p:spPr>
          <a:xfrm>
            <a:off x="395536" y="476672"/>
            <a:ext cx="5832648" cy="523220"/>
          </a:xfrm>
          <a:prstGeom prst="rect">
            <a:avLst/>
          </a:prstGeom>
          <a:noFill/>
        </p:spPr>
        <p:txBody>
          <a:bodyPr wrap="square" rtlCol="0">
            <a:spAutoFit/>
          </a:bodyPr>
          <a:lstStyle/>
          <a:p>
            <a:r>
              <a:rPr lang="fr-FR" sz="2800" dirty="0" smtClean="0"/>
              <a:t>422) Energie mécanique (travail)</a:t>
            </a:r>
            <a:endParaRPr lang="fr-FR" sz="2800" dirty="0"/>
          </a:p>
        </p:txBody>
      </p:sp>
      <p:sp>
        <p:nvSpPr>
          <p:cNvPr id="10" name="ZoneTexte 9"/>
          <p:cNvSpPr txBox="1"/>
          <p:nvPr/>
        </p:nvSpPr>
        <p:spPr>
          <a:xfrm>
            <a:off x="1115616" y="1052736"/>
            <a:ext cx="2808312" cy="523220"/>
          </a:xfrm>
          <a:prstGeom prst="rect">
            <a:avLst/>
          </a:prstGeom>
          <a:noFill/>
        </p:spPr>
        <p:txBody>
          <a:bodyPr wrap="square" rtlCol="0">
            <a:spAutoFit/>
          </a:bodyPr>
          <a:lstStyle/>
          <a:p>
            <a:pPr algn="ctr"/>
            <a:r>
              <a:rPr lang="fr-FR" sz="2800" dirty="0" smtClean="0"/>
              <a:t>Cycle moteur</a:t>
            </a:r>
            <a:endParaRPr lang="fr-FR" sz="2800" dirty="0"/>
          </a:p>
        </p:txBody>
      </p:sp>
      <p:pic>
        <p:nvPicPr>
          <p:cNvPr id="86018" name="Picture 2" descr="C:\Users\dsarmeo\AppData\Local\Microsoft\Windows\Temporary Internet Files\Content.Outlook\BLUX0L0U\1866_001.jpg"/>
          <p:cNvPicPr>
            <a:picLocks noChangeAspect="1" noChangeArrowheads="1"/>
          </p:cNvPicPr>
          <p:nvPr/>
        </p:nvPicPr>
        <p:blipFill>
          <a:blip r:embed="rId2" cstate="print"/>
          <a:srcRect l="55035" t="40970" r="30407" b="39580"/>
          <a:stretch>
            <a:fillRect/>
          </a:stretch>
        </p:blipFill>
        <p:spPr bwMode="auto">
          <a:xfrm>
            <a:off x="4932040" y="920476"/>
            <a:ext cx="4104456" cy="3876676"/>
          </a:xfrm>
          <a:prstGeom prst="rect">
            <a:avLst/>
          </a:prstGeom>
          <a:noFill/>
        </p:spPr>
      </p:pic>
      <p:sp>
        <p:nvSpPr>
          <p:cNvPr id="9" name="ZoneTexte 8"/>
          <p:cNvSpPr txBox="1"/>
          <p:nvPr/>
        </p:nvSpPr>
        <p:spPr>
          <a:xfrm>
            <a:off x="6012160" y="1333360"/>
            <a:ext cx="2448272" cy="523220"/>
          </a:xfrm>
          <a:prstGeom prst="rect">
            <a:avLst/>
          </a:prstGeom>
          <a:noFill/>
        </p:spPr>
        <p:txBody>
          <a:bodyPr wrap="square" rtlCol="0">
            <a:spAutoFit/>
          </a:bodyPr>
          <a:lstStyle/>
          <a:p>
            <a:r>
              <a:rPr lang="fr-FR" sz="2800" dirty="0" smtClean="0"/>
              <a:t>Cycle récepteur</a:t>
            </a:r>
            <a:endParaRPr lang="fr-FR" sz="2800" dirty="0"/>
          </a:p>
        </p:txBody>
      </p:sp>
      <p:sp>
        <p:nvSpPr>
          <p:cNvPr id="12" name="ZoneTexte 11"/>
          <p:cNvSpPr txBox="1"/>
          <p:nvPr/>
        </p:nvSpPr>
        <p:spPr>
          <a:xfrm>
            <a:off x="5796136" y="1981432"/>
            <a:ext cx="3384376" cy="523220"/>
          </a:xfrm>
          <a:prstGeom prst="rect">
            <a:avLst/>
          </a:prstGeom>
          <a:noFill/>
        </p:spPr>
        <p:txBody>
          <a:bodyPr wrap="square" rtlCol="0">
            <a:spAutoFit/>
          </a:bodyPr>
          <a:lstStyle/>
          <a:p>
            <a:r>
              <a:rPr lang="fr-FR" sz="2800" dirty="0" smtClean="0"/>
              <a:t>Sens trigonométrique</a:t>
            </a:r>
            <a:endParaRPr lang="fr-FR" sz="2800" dirty="0"/>
          </a:p>
        </p:txBody>
      </p:sp>
      <p:sp>
        <p:nvSpPr>
          <p:cNvPr id="13" name="ZoneTexte 12"/>
          <p:cNvSpPr txBox="1"/>
          <p:nvPr/>
        </p:nvSpPr>
        <p:spPr>
          <a:xfrm>
            <a:off x="1403648" y="1700808"/>
            <a:ext cx="2232248" cy="523220"/>
          </a:xfrm>
          <a:prstGeom prst="rect">
            <a:avLst/>
          </a:prstGeom>
          <a:noFill/>
        </p:spPr>
        <p:txBody>
          <a:bodyPr wrap="square" rtlCol="0">
            <a:spAutoFit/>
          </a:bodyPr>
          <a:lstStyle/>
          <a:p>
            <a:pPr algn="ctr"/>
            <a:r>
              <a:rPr lang="fr-FR" sz="2800" dirty="0" smtClean="0"/>
              <a:t>Sens horaire</a:t>
            </a:r>
            <a:endParaRPr lang="fr-FR" sz="2800" dirty="0"/>
          </a:p>
        </p:txBody>
      </p:sp>
      <p:pic>
        <p:nvPicPr>
          <p:cNvPr id="115716" name="Picture 4"/>
          <p:cNvPicPr>
            <a:picLocks noChangeAspect="1" noChangeArrowheads="1"/>
          </p:cNvPicPr>
          <p:nvPr/>
        </p:nvPicPr>
        <p:blipFill>
          <a:blip r:embed="rId3" cstate="print"/>
          <a:srcRect l="30512" t="21700" r="47438" b="51967"/>
          <a:stretch>
            <a:fillRect/>
          </a:stretch>
        </p:blipFill>
        <p:spPr bwMode="auto">
          <a:xfrm>
            <a:off x="539552" y="4725144"/>
            <a:ext cx="2766481" cy="1858468"/>
          </a:xfrm>
          <a:prstGeom prst="rect">
            <a:avLst/>
          </a:prstGeom>
          <a:noFill/>
          <a:ln w="9525">
            <a:noFill/>
            <a:miter lim="800000"/>
            <a:headEnd/>
            <a:tailEnd/>
          </a:ln>
        </p:spPr>
      </p:pic>
      <p:grpSp>
        <p:nvGrpSpPr>
          <p:cNvPr id="21" name="Groupe 44"/>
          <p:cNvGrpSpPr/>
          <p:nvPr/>
        </p:nvGrpSpPr>
        <p:grpSpPr>
          <a:xfrm rot="1497079">
            <a:off x="2914157" y="5570177"/>
            <a:ext cx="362538" cy="504056"/>
            <a:chOff x="7236296" y="2636912"/>
            <a:chExt cx="506554" cy="580977"/>
          </a:xfrm>
        </p:grpSpPr>
        <p:sp>
          <p:nvSpPr>
            <p:cNvPr id="22" name="Arc 21"/>
            <p:cNvSpPr/>
            <p:nvPr/>
          </p:nvSpPr>
          <p:spPr>
            <a:xfrm rot="11020106">
              <a:off x="7236296" y="2636912"/>
              <a:ext cx="504056" cy="576064"/>
            </a:xfrm>
            <a:prstGeom prst="arc">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 name="Ellipse 22"/>
            <p:cNvSpPr/>
            <p:nvPr/>
          </p:nvSpPr>
          <p:spPr>
            <a:xfrm rot="19791717">
              <a:off x="7238850" y="2713833"/>
              <a:ext cx="504000" cy="504056"/>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p:cNvGrpSpPr/>
          <p:nvPr/>
        </p:nvGrpSpPr>
        <p:grpSpPr>
          <a:xfrm>
            <a:off x="4750251" y="4869160"/>
            <a:ext cx="3854197" cy="1628775"/>
            <a:chOff x="4750251" y="4869160"/>
            <a:chExt cx="3854197" cy="1628775"/>
          </a:xfrm>
        </p:grpSpPr>
        <p:pic>
          <p:nvPicPr>
            <p:cNvPr id="115717" name="Picture 5"/>
            <p:cNvPicPr>
              <a:picLocks noChangeAspect="1" noChangeArrowheads="1"/>
            </p:cNvPicPr>
            <p:nvPr/>
          </p:nvPicPr>
          <p:blipFill>
            <a:blip r:embed="rId4" cstate="print"/>
            <a:srcRect/>
            <a:stretch>
              <a:fillRect/>
            </a:stretch>
          </p:blipFill>
          <p:spPr bwMode="auto">
            <a:xfrm>
              <a:off x="6444208" y="4869160"/>
              <a:ext cx="1905000" cy="1628775"/>
            </a:xfrm>
            <a:prstGeom prst="rect">
              <a:avLst/>
            </a:prstGeom>
            <a:noFill/>
            <a:ln w="9525">
              <a:noFill/>
              <a:miter lim="800000"/>
              <a:headEnd/>
              <a:tailEnd/>
            </a:ln>
          </p:spPr>
        </p:pic>
        <p:sp>
          <p:nvSpPr>
            <p:cNvPr id="20" name="ZoneTexte 19"/>
            <p:cNvSpPr txBox="1"/>
            <p:nvPr/>
          </p:nvSpPr>
          <p:spPr>
            <a:xfrm>
              <a:off x="4750251" y="5445224"/>
              <a:ext cx="1728192" cy="954107"/>
            </a:xfrm>
            <a:prstGeom prst="rect">
              <a:avLst/>
            </a:prstGeom>
            <a:noFill/>
            <a:ln>
              <a:solidFill>
                <a:schemeClr val="tx1"/>
              </a:solidFill>
            </a:ln>
          </p:spPr>
          <p:txBody>
            <a:bodyPr wrap="square" rtlCol="0">
              <a:spAutoFit/>
            </a:bodyPr>
            <a:lstStyle/>
            <a:p>
              <a:pPr algn="ctr"/>
              <a:r>
                <a:rPr lang="fr-FR" sz="2800" dirty="0" smtClean="0"/>
                <a:t>Moteur électrique</a:t>
              </a:r>
              <a:endParaRPr lang="fr-FR" sz="2800" dirty="0"/>
            </a:p>
          </p:txBody>
        </p:sp>
        <p:cxnSp>
          <p:nvCxnSpPr>
            <p:cNvPr id="25" name="Connecteur droit avec flèche 24"/>
            <p:cNvCxnSpPr/>
            <p:nvPr/>
          </p:nvCxnSpPr>
          <p:spPr>
            <a:xfrm flipH="1">
              <a:off x="7668344" y="5085184"/>
              <a:ext cx="936104" cy="21602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8" name="Connecteur droit avec flèche 27"/>
          <p:cNvCxnSpPr/>
          <p:nvPr/>
        </p:nvCxnSpPr>
        <p:spPr>
          <a:xfrm>
            <a:off x="1043608" y="4797152"/>
            <a:ext cx="504056" cy="72008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1619672" y="4797152"/>
            <a:ext cx="504056" cy="72008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1211374" y="4616753"/>
            <a:ext cx="360040" cy="523220"/>
          </a:xfrm>
          <a:prstGeom prst="rect">
            <a:avLst/>
          </a:prstGeom>
          <a:noFill/>
        </p:spPr>
        <p:txBody>
          <a:bodyPr wrap="square" rtlCol="0">
            <a:spAutoFit/>
          </a:bodyPr>
          <a:lstStyle/>
          <a:p>
            <a:r>
              <a:rPr lang="fr-FR" sz="2800" dirty="0" smtClean="0">
                <a:solidFill>
                  <a:schemeClr val="bg1"/>
                </a:solidFill>
              </a:rPr>
              <a:t>1</a:t>
            </a:r>
            <a:endParaRPr lang="fr-FR" sz="2800" dirty="0">
              <a:solidFill>
                <a:schemeClr val="bg1"/>
              </a:solidFill>
            </a:endParaRPr>
          </a:p>
        </p:txBody>
      </p:sp>
      <p:sp>
        <p:nvSpPr>
          <p:cNvPr id="26" name="ZoneTexte 25"/>
          <p:cNvSpPr txBox="1"/>
          <p:nvPr/>
        </p:nvSpPr>
        <p:spPr>
          <a:xfrm>
            <a:off x="3203848" y="5229200"/>
            <a:ext cx="1368152" cy="830997"/>
          </a:xfrm>
          <a:prstGeom prst="rect">
            <a:avLst/>
          </a:prstGeom>
          <a:noFill/>
        </p:spPr>
        <p:txBody>
          <a:bodyPr wrap="square" rtlCol="0">
            <a:spAutoFit/>
          </a:bodyPr>
          <a:lstStyle/>
          <a:p>
            <a:r>
              <a:rPr lang="fr-FR" sz="2400" dirty="0" smtClean="0">
                <a:solidFill>
                  <a:srgbClr val="FF0000"/>
                </a:solidFill>
              </a:rPr>
              <a:t> 2 </a:t>
            </a:r>
          </a:p>
          <a:p>
            <a:r>
              <a:rPr lang="fr-FR" sz="2400" dirty="0" smtClean="0">
                <a:solidFill>
                  <a:srgbClr val="FF0000"/>
                </a:solidFill>
              </a:rPr>
              <a:t>(</a:t>
            </a:r>
            <a:r>
              <a:rPr lang="fr-FR" sz="2400" dirty="0" err="1" smtClean="0">
                <a:solidFill>
                  <a:srgbClr val="FF0000"/>
                </a:solidFill>
              </a:rPr>
              <a:t>syst</a:t>
            </a:r>
            <a:r>
              <a:rPr lang="fr-FR" sz="2400" dirty="0" smtClean="0">
                <a:solidFill>
                  <a:srgbClr val="FF0000"/>
                </a:solidFill>
              </a:rPr>
              <a:t> </a:t>
            </a:r>
            <a:r>
              <a:rPr lang="fr-FR" sz="2400" dirty="0" err="1" smtClean="0">
                <a:solidFill>
                  <a:srgbClr val="FF0000"/>
                </a:solidFill>
              </a:rPr>
              <a:t>ext</a:t>
            </a:r>
            <a:r>
              <a:rPr lang="fr-FR" sz="2400" dirty="0" smtClean="0">
                <a:solidFill>
                  <a:srgbClr val="FF0000"/>
                </a:solidFill>
              </a:rPr>
              <a:t>)</a:t>
            </a:r>
            <a:endParaRPr lang="fr-FR" sz="2400" dirty="0">
              <a:solidFill>
                <a:srgbClr val="FF0000"/>
              </a:solidFill>
            </a:endParaRPr>
          </a:p>
        </p:txBody>
      </p:sp>
      <p:sp>
        <p:nvSpPr>
          <p:cNvPr id="29" name="ZoneTexte 28"/>
          <p:cNvSpPr txBox="1"/>
          <p:nvPr/>
        </p:nvSpPr>
        <p:spPr>
          <a:xfrm>
            <a:off x="4860032" y="4653136"/>
            <a:ext cx="1368152" cy="830997"/>
          </a:xfrm>
          <a:prstGeom prst="rect">
            <a:avLst/>
          </a:prstGeom>
          <a:noFill/>
        </p:spPr>
        <p:txBody>
          <a:bodyPr wrap="square" rtlCol="0">
            <a:spAutoFit/>
          </a:bodyPr>
          <a:lstStyle/>
          <a:p>
            <a:pPr algn="ctr"/>
            <a:r>
              <a:rPr lang="fr-FR" sz="2400" dirty="0" smtClean="0">
                <a:solidFill>
                  <a:srgbClr val="FF0000"/>
                </a:solidFill>
              </a:rPr>
              <a:t> </a:t>
            </a:r>
            <a:r>
              <a:rPr lang="fr-FR" sz="2400" dirty="0" smtClean="0">
                <a:solidFill>
                  <a:schemeClr val="accent1"/>
                </a:solidFill>
              </a:rPr>
              <a:t>1 </a:t>
            </a:r>
          </a:p>
          <a:p>
            <a:pPr algn="ctr"/>
            <a:r>
              <a:rPr lang="fr-FR" sz="2400" dirty="0" smtClean="0">
                <a:solidFill>
                  <a:schemeClr val="accent1"/>
                </a:solidFill>
              </a:rPr>
              <a:t>(</a:t>
            </a:r>
            <a:r>
              <a:rPr lang="fr-FR" sz="2400" dirty="0" err="1" smtClean="0">
                <a:solidFill>
                  <a:schemeClr val="accent1"/>
                </a:solidFill>
              </a:rPr>
              <a:t>syst</a:t>
            </a:r>
            <a:r>
              <a:rPr lang="fr-FR" sz="2400" dirty="0" smtClean="0">
                <a:solidFill>
                  <a:schemeClr val="accent1"/>
                </a:solidFill>
              </a:rPr>
              <a:t> </a:t>
            </a:r>
            <a:r>
              <a:rPr lang="fr-FR" sz="2400" dirty="0" err="1" smtClean="0">
                <a:solidFill>
                  <a:schemeClr val="accent1"/>
                </a:solidFill>
              </a:rPr>
              <a:t>ext</a:t>
            </a:r>
            <a:r>
              <a:rPr lang="fr-FR" sz="2400" dirty="0" smtClean="0">
                <a:solidFill>
                  <a:schemeClr val="accent1"/>
                </a:solidFill>
              </a:rPr>
              <a:t>)</a:t>
            </a:r>
            <a:endParaRPr lang="fr-FR" sz="2400" dirty="0">
              <a:solidFill>
                <a:schemeClr val="accent1"/>
              </a:solidFill>
            </a:endParaRPr>
          </a:p>
        </p:txBody>
      </p:sp>
      <p:sp>
        <p:nvSpPr>
          <p:cNvPr id="31" name="ZoneTexte 30"/>
          <p:cNvSpPr txBox="1"/>
          <p:nvPr/>
        </p:nvSpPr>
        <p:spPr>
          <a:xfrm>
            <a:off x="8604448" y="4797152"/>
            <a:ext cx="360040" cy="523220"/>
          </a:xfrm>
          <a:prstGeom prst="rect">
            <a:avLst/>
          </a:prstGeom>
          <a:noFill/>
        </p:spPr>
        <p:txBody>
          <a:bodyPr wrap="square" rtlCol="0">
            <a:spAutoFit/>
          </a:bodyPr>
          <a:lstStyle/>
          <a:p>
            <a:r>
              <a:rPr lang="fr-FR" sz="2800" dirty="0" smtClean="0"/>
              <a:t>2</a:t>
            </a:r>
            <a:endParaRPr lang="fr-FR" sz="2800" dirty="0"/>
          </a:p>
        </p:txBody>
      </p:sp>
      <p:grpSp>
        <p:nvGrpSpPr>
          <p:cNvPr id="32" name="Groupe 44"/>
          <p:cNvGrpSpPr/>
          <p:nvPr/>
        </p:nvGrpSpPr>
        <p:grpSpPr>
          <a:xfrm rot="1497079">
            <a:off x="6461599" y="5714193"/>
            <a:ext cx="362538" cy="504056"/>
            <a:chOff x="7236296" y="2636912"/>
            <a:chExt cx="506554" cy="580977"/>
          </a:xfrm>
        </p:grpSpPr>
        <p:sp>
          <p:nvSpPr>
            <p:cNvPr id="33" name="Arc 32"/>
            <p:cNvSpPr/>
            <p:nvPr/>
          </p:nvSpPr>
          <p:spPr>
            <a:xfrm rot="11020106">
              <a:off x="7236296" y="2636912"/>
              <a:ext cx="504056" cy="576064"/>
            </a:xfrm>
            <a:prstGeom prst="arc">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4" name="Ellipse 33"/>
            <p:cNvSpPr/>
            <p:nvPr/>
          </p:nvSpPr>
          <p:spPr>
            <a:xfrm rot="19791717">
              <a:off x="7238850" y="2713833"/>
              <a:ext cx="504000" cy="50405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5" name="ZoneTexte 34"/>
          <p:cNvSpPr txBox="1"/>
          <p:nvPr/>
        </p:nvSpPr>
        <p:spPr>
          <a:xfrm>
            <a:off x="2699792" y="2852936"/>
            <a:ext cx="1368152" cy="523220"/>
          </a:xfrm>
          <a:prstGeom prst="rect">
            <a:avLst/>
          </a:prstGeom>
          <a:noFill/>
        </p:spPr>
        <p:txBody>
          <a:bodyPr wrap="square" rtlCol="0">
            <a:spAutoFit/>
          </a:bodyPr>
          <a:lstStyle/>
          <a:p>
            <a:pPr algn="ctr"/>
            <a:r>
              <a:rPr lang="fr-FR" sz="2800" dirty="0" smtClean="0"/>
              <a:t>W &lt; 0</a:t>
            </a:r>
            <a:endParaRPr lang="fr-FR" sz="2800" dirty="0"/>
          </a:p>
        </p:txBody>
      </p:sp>
      <p:sp>
        <p:nvSpPr>
          <p:cNvPr id="36" name="ZoneTexte 35"/>
          <p:cNvSpPr txBox="1"/>
          <p:nvPr/>
        </p:nvSpPr>
        <p:spPr>
          <a:xfrm>
            <a:off x="7524328" y="2852936"/>
            <a:ext cx="1368152" cy="523220"/>
          </a:xfrm>
          <a:prstGeom prst="rect">
            <a:avLst/>
          </a:prstGeom>
          <a:noFill/>
        </p:spPr>
        <p:txBody>
          <a:bodyPr wrap="square" rtlCol="0">
            <a:spAutoFit/>
          </a:bodyPr>
          <a:lstStyle/>
          <a:p>
            <a:pPr algn="ctr"/>
            <a:r>
              <a:rPr lang="fr-FR" sz="2800" dirty="0" smtClean="0"/>
              <a:t>W &gt; 0</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716"/>
                                        </p:tgtEl>
                                        <p:attrNameLst>
                                          <p:attrName>style.visibility</p:attrName>
                                        </p:attrNameLst>
                                      </p:cBhvr>
                                      <p:to>
                                        <p:strVal val="visible"/>
                                      </p:to>
                                    </p:set>
                                    <p:animEffect transition="in" filter="fade">
                                      <p:cBhvr>
                                        <p:cTn id="7" dur="2000"/>
                                        <p:tgtEl>
                                          <p:spTgt spid="1157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0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normAutofit/>
          </a:bodyPr>
          <a:lstStyle/>
          <a:p>
            <a:r>
              <a:rPr lang="fr-FR" sz="4000" dirty="0" smtClean="0"/>
              <a:t>42) Premier Principe</a:t>
            </a:r>
          </a:p>
        </p:txBody>
      </p:sp>
      <p:sp>
        <p:nvSpPr>
          <p:cNvPr id="6" name="ZoneTexte 5"/>
          <p:cNvSpPr txBox="1"/>
          <p:nvPr/>
        </p:nvSpPr>
        <p:spPr>
          <a:xfrm>
            <a:off x="395536" y="764704"/>
            <a:ext cx="5832648" cy="523220"/>
          </a:xfrm>
          <a:prstGeom prst="rect">
            <a:avLst/>
          </a:prstGeom>
          <a:noFill/>
        </p:spPr>
        <p:txBody>
          <a:bodyPr wrap="square" rtlCol="0">
            <a:spAutoFit/>
          </a:bodyPr>
          <a:lstStyle/>
          <a:p>
            <a:r>
              <a:rPr lang="fr-FR" sz="2800" dirty="0" smtClean="0"/>
              <a:t>422) Energie mécanique (travail)</a:t>
            </a:r>
            <a:endParaRPr lang="fr-FR" sz="2800" dirty="0"/>
          </a:p>
        </p:txBody>
      </p:sp>
      <p:pic>
        <p:nvPicPr>
          <p:cNvPr id="38916" name="Picture 4"/>
          <p:cNvPicPr>
            <a:picLocks noChangeAspect="1" noChangeArrowheads="1"/>
          </p:cNvPicPr>
          <p:nvPr/>
        </p:nvPicPr>
        <p:blipFill>
          <a:blip r:embed="rId2" cstate="print"/>
          <a:srcRect l="34313" t="31095" r="58492" b="35437"/>
          <a:stretch>
            <a:fillRect/>
          </a:stretch>
        </p:blipFill>
        <p:spPr bwMode="auto">
          <a:xfrm rot="5400000">
            <a:off x="2661018" y="-276642"/>
            <a:ext cx="2448272" cy="6403173"/>
          </a:xfrm>
          <a:prstGeom prst="rect">
            <a:avLst/>
          </a:prstGeom>
          <a:noFill/>
          <a:ln w="9525">
            <a:noFill/>
            <a:miter lim="800000"/>
            <a:headEnd/>
            <a:tailEnd/>
          </a:ln>
        </p:spPr>
      </p:pic>
      <p:sp>
        <p:nvSpPr>
          <p:cNvPr id="13" name="ZoneTexte 12"/>
          <p:cNvSpPr txBox="1"/>
          <p:nvPr/>
        </p:nvSpPr>
        <p:spPr>
          <a:xfrm>
            <a:off x="2627784" y="1412776"/>
            <a:ext cx="3456384" cy="523220"/>
          </a:xfrm>
          <a:prstGeom prst="rect">
            <a:avLst/>
          </a:prstGeom>
          <a:noFill/>
        </p:spPr>
        <p:txBody>
          <a:bodyPr wrap="square" rtlCol="0">
            <a:spAutoFit/>
          </a:bodyPr>
          <a:lstStyle/>
          <a:p>
            <a:pPr algn="ctr"/>
            <a:r>
              <a:rPr lang="fr-FR" sz="2800" dirty="0" smtClean="0"/>
              <a:t>Travail d’un cycle</a:t>
            </a:r>
            <a:endParaRPr lang="fr-FR" sz="2800" dirty="0"/>
          </a:p>
        </p:txBody>
      </p:sp>
      <p:sp>
        <p:nvSpPr>
          <p:cNvPr id="14" name="ZoneTexte 13"/>
          <p:cNvSpPr txBox="1"/>
          <p:nvPr/>
        </p:nvSpPr>
        <p:spPr>
          <a:xfrm>
            <a:off x="179512" y="4437112"/>
            <a:ext cx="8892480" cy="2246769"/>
          </a:xfrm>
          <a:prstGeom prst="rect">
            <a:avLst/>
          </a:prstGeom>
          <a:noFill/>
        </p:spPr>
        <p:txBody>
          <a:bodyPr wrap="square" rtlCol="0">
            <a:spAutoFit/>
          </a:bodyPr>
          <a:lstStyle/>
          <a:p>
            <a:r>
              <a:rPr lang="fr-FR" sz="2800" dirty="0" smtClean="0"/>
              <a:t>1) Toujours indiquer le sens de la transformation décrite</a:t>
            </a:r>
          </a:p>
          <a:p>
            <a:r>
              <a:rPr lang="fr-FR" sz="2800" dirty="0" smtClean="0"/>
              <a:t>2</a:t>
            </a:r>
            <a:r>
              <a:rPr lang="fr-FR" sz="2800" smtClean="0"/>
              <a:t>) Surface </a:t>
            </a:r>
            <a:r>
              <a:rPr lang="fr-FR" sz="2800" dirty="0" smtClean="0"/>
              <a:t>hachurée représente la valeur du travail et permet d’obtenir le signe</a:t>
            </a:r>
          </a:p>
          <a:p>
            <a:r>
              <a:rPr lang="fr-FR" sz="2800" dirty="0" smtClean="0"/>
              <a:t>3) Si flèches dans sens trigonométrique: travail résistant &gt; 0</a:t>
            </a:r>
          </a:p>
          <a:p>
            <a:r>
              <a:rPr lang="fr-FR" sz="2800" dirty="0" smtClean="0"/>
              <a:t>4) Si flèches dans sens horaire : travail moteur &lt; 0</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467544" y="6068685"/>
            <a:ext cx="2448272" cy="523220"/>
          </a:xfrm>
          <a:prstGeom prst="rect">
            <a:avLst/>
          </a:prstGeom>
          <a:noFill/>
        </p:spPr>
        <p:txBody>
          <a:bodyPr wrap="square" rtlCol="0">
            <a:spAutoFit/>
          </a:bodyPr>
          <a:lstStyle/>
          <a:p>
            <a:pPr algn="ctr"/>
            <a:r>
              <a:rPr lang="fr-FR" sz="2800" dirty="0" smtClean="0"/>
              <a:t>Conduction</a:t>
            </a:r>
            <a:endParaRPr lang="fr-FR" sz="2800" dirty="0"/>
          </a:p>
        </p:txBody>
      </p:sp>
      <p:sp>
        <p:nvSpPr>
          <p:cNvPr id="9"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42) Premier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423) Energie thermique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pSp>
        <p:nvGrpSpPr>
          <p:cNvPr id="17" name="Groupe 16"/>
          <p:cNvGrpSpPr/>
          <p:nvPr/>
        </p:nvGrpSpPr>
        <p:grpSpPr>
          <a:xfrm>
            <a:off x="1475656" y="4719697"/>
            <a:ext cx="6264696" cy="1224136"/>
            <a:chOff x="1115616" y="3140968"/>
            <a:chExt cx="6264696" cy="1224136"/>
          </a:xfrm>
        </p:grpSpPr>
        <p:cxnSp>
          <p:nvCxnSpPr>
            <p:cNvPr id="12" name="Connecteur droit avec flèche 11"/>
            <p:cNvCxnSpPr/>
            <p:nvPr/>
          </p:nvCxnSpPr>
          <p:spPr>
            <a:xfrm flipH="1">
              <a:off x="1115616" y="3140968"/>
              <a:ext cx="1224136" cy="108012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rot="16200000" flipH="1">
              <a:off x="6228184" y="3212976"/>
              <a:ext cx="1224136" cy="108012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4283968" y="3212976"/>
              <a:ext cx="0" cy="9361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 name="ZoneTexte 17"/>
          <p:cNvSpPr txBox="1"/>
          <p:nvPr/>
        </p:nvSpPr>
        <p:spPr>
          <a:xfrm>
            <a:off x="3491880" y="6068685"/>
            <a:ext cx="2160240" cy="523220"/>
          </a:xfrm>
          <a:prstGeom prst="rect">
            <a:avLst/>
          </a:prstGeom>
          <a:noFill/>
        </p:spPr>
        <p:txBody>
          <a:bodyPr wrap="square" rtlCol="0">
            <a:spAutoFit/>
          </a:bodyPr>
          <a:lstStyle/>
          <a:p>
            <a:pPr algn="ctr"/>
            <a:r>
              <a:rPr lang="fr-FR" sz="2800" dirty="0" smtClean="0"/>
              <a:t>Convection</a:t>
            </a:r>
            <a:endParaRPr lang="fr-FR" sz="2800" dirty="0"/>
          </a:p>
        </p:txBody>
      </p:sp>
      <p:sp>
        <p:nvSpPr>
          <p:cNvPr id="19" name="ZoneTexte 18"/>
          <p:cNvSpPr txBox="1"/>
          <p:nvPr/>
        </p:nvSpPr>
        <p:spPr>
          <a:xfrm>
            <a:off x="6516216" y="6074132"/>
            <a:ext cx="2232248" cy="523220"/>
          </a:xfrm>
          <a:prstGeom prst="rect">
            <a:avLst/>
          </a:prstGeom>
          <a:noFill/>
        </p:spPr>
        <p:txBody>
          <a:bodyPr wrap="square" rtlCol="0">
            <a:spAutoFit/>
          </a:bodyPr>
          <a:lstStyle/>
          <a:p>
            <a:pPr algn="ctr"/>
            <a:r>
              <a:rPr lang="fr-FR" sz="2800" dirty="0" smtClean="0"/>
              <a:t>Rayonnement</a:t>
            </a:r>
            <a:endParaRPr lang="fr-FR" sz="2800" dirty="0"/>
          </a:p>
        </p:txBody>
      </p:sp>
      <p:sp>
        <p:nvSpPr>
          <p:cNvPr id="20" name="Cube 19"/>
          <p:cNvSpPr/>
          <p:nvPr/>
        </p:nvSpPr>
        <p:spPr>
          <a:xfrm>
            <a:off x="1115616" y="1556792"/>
            <a:ext cx="1512168" cy="864096"/>
          </a:xfrm>
          <a:prstGeom prst="cub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Cube 20"/>
          <p:cNvSpPr/>
          <p:nvPr/>
        </p:nvSpPr>
        <p:spPr>
          <a:xfrm>
            <a:off x="3635896" y="1556792"/>
            <a:ext cx="1512168" cy="864096"/>
          </a:xfrm>
          <a:prstGeom prst="cub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Cube 21"/>
          <p:cNvSpPr/>
          <p:nvPr/>
        </p:nvSpPr>
        <p:spPr>
          <a:xfrm>
            <a:off x="6084168" y="1556792"/>
            <a:ext cx="1512168" cy="864096"/>
          </a:xfrm>
          <a:prstGeom prst="cub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p:cNvCxnSpPr/>
          <p:nvPr/>
        </p:nvCxnSpPr>
        <p:spPr>
          <a:xfrm>
            <a:off x="2843808" y="1988840"/>
            <a:ext cx="57606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5364088" y="1988840"/>
            <a:ext cx="57606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3563888" y="2479179"/>
            <a:ext cx="1800200" cy="523220"/>
          </a:xfrm>
          <a:prstGeom prst="rect">
            <a:avLst/>
          </a:prstGeom>
          <a:noFill/>
        </p:spPr>
        <p:txBody>
          <a:bodyPr wrap="square" rtlCol="0">
            <a:spAutoFit/>
          </a:bodyPr>
          <a:lstStyle/>
          <a:p>
            <a:r>
              <a:rPr lang="fr-FR" sz="2800" dirty="0" err="1" smtClean="0"/>
              <a:t>T</a:t>
            </a:r>
            <a:r>
              <a:rPr lang="fr-FR" sz="2800" baseline="-25000" dirty="0" err="1" smtClean="0"/>
              <a:t>gaz</a:t>
            </a:r>
            <a:r>
              <a:rPr lang="fr-FR" sz="2800" dirty="0" smtClean="0"/>
              <a:t> = 0°C</a:t>
            </a:r>
            <a:endParaRPr lang="fr-FR" sz="2800" dirty="0"/>
          </a:p>
        </p:txBody>
      </p:sp>
      <p:sp>
        <p:nvSpPr>
          <p:cNvPr id="27" name="ZoneTexte 26"/>
          <p:cNvSpPr txBox="1"/>
          <p:nvPr/>
        </p:nvSpPr>
        <p:spPr>
          <a:xfrm>
            <a:off x="5940152" y="2498229"/>
            <a:ext cx="2137738" cy="523220"/>
          </a:xfrm>
          <a:prstGeom prst="rect">
            <a:avLst/>
          </a:prstGeom>
          <a:noFill/>
        </p:spPr>
        <p:txBody>
          <a:bodyPr wrap="square" rtlCol="0">
            <a:spAutoFit/>
          </a:bodyPr>
          <a:lstStyle/>
          <a:p>
            <a:r>
              <a:rPr lang="fr-FR" sz="2800" dirty="0" err="1" smtClean="0"/>
              <a:t>T</a:t>
            </a:r>
            <a:r>
              <a:rPr lang="fr-FR" sz="2800" baseline="-25000" dirty="0" err="1" smtClean="0"/>
              <a:t>gaz</a:t>
            </a:r>
            <a:r>
              <a:rPr lang="fr-FR" sz="2800" dirty="0" smtClean="0"/>
              <a:t> = 100°C</a:t>
            </a:r>
            <a:endParaRPr lang="fr-FR" sz="2800" dirty="0"/>
          </a:p>
        </p:txBody>
      </p:sp>
      <p:sp>
        <p:nvSpPr>
          <p:cNvPr id="28" name="ZoneTexte 27"/>
          <p:cNvSpPr txBox="1"/>
          <p:nvPr/>
        </p:nvSpPr>
        <p:spPr>
          <a:xfrm>
            <a:off x="1187624" y="1844824"/>
            <a:ext cx="1152128" cy="523220"/>
          </a:xfrm>
          <a:prstGeom prst="rect">
            <a:avLst/>
          </a:prstGeom>
          <a:noFill/>
        </p:spPr>
        <p:txBody>
          <a:bodyPr wrap="square" rtlCol="0">
            <a:spAutoFit/>
          </a:bodyPr>
          <a:lstStyle/>
          <a:p>
            <a:pPr algn="ctr"/>
            <a:r>
              <a:rPr lang="fr-FR" sz="2800" dirty="0" smtClean="0"/>
              <a:t>GP</a:t>
            </a:r>
            <a:endParaRPr lang="fr-FR" sz="2800" dirty="0"/>
          </a:p>
        </p:txBody>
      </p:sp>
      <p:graphicFrame>
        <p:nvGraphicFramePr>
          <p:cNvPr id="133121" name="Object 1"/>
          <p:cNvGraphicFramePr>
            <a:graphicFrameLocks noChangeAspect="1"/>
          </p:cNvGraphicFramePr>
          <p:nvPr/>
        </p:nvGraphicFramePr>
        <p:xfrm>
          <a:off x="755576" y="3140968"/>
          <a:ext cx="3529013" cy="1111250"/>
        </p:xfrm>
        <a:graphic>
          <a:graphicData uri="http://schemas.openxmlformats.org/presentationml/2006/ole">
            <p:oleObj spid="_x0000_s133121" name="Équation" r:id="rId3" imgW="1257120" imgH="393480" progId="Equation.3">
              <p:embed/>
            </p:oleObj>
          </a:graphicData>
        </a:graphic>
      </p:graphicFrame>
      <p:sp>
        <p:nvSpPr>
          <p:cNvPr id="29" name="Flèche droite 28"/>
          <p:cNvSpPr/>
          <p:nvPr/>
        </p:nvSpPr>
        <p:spPr>
          <a:xfrm>
            <a:off x="4644008" y="3573016"/>
            <a:ext cx="6480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5580112" y="3356992"/>
            <a:ext cx="3312368" cy="523220"/>
          </a:xfrm>
          <a:prstGeom prst="rect">
            <a:avLst/>
          </a:prstGeom>
          <a:noFill/>
        </p:spPr>
        <p:txBody>
          <a:bodyPr wrap="square" rtlCol="0">
            <a:spAutoFit/>
          </a:bodyPr>
          <a:lstStyle/>
          <a:p>
            <a:r>
              <a:rPr lang="fr-FR" sz="2800" dirty="0" smtClean="0"/>
              <a:t>La chaleur = énergie</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21"/>
                                        </p:tgtEl>
                                        <p:attrNameLst>
                                          <p:attrName>style.visibility</p:attrName>
                                        </p:attrNameLst>
                                      </p:cBhvr>
                                      <p:to>
                                        <p:strVal val="visible"/>
                                      </p:to>
                                    </p:set>
                                    <p:animEffect transition="in" filter="fade">
                                      <p:cBhvr>
                                        <p:cTn id="7" dur="2000"/>
                                        <p:tgtEl>
                                          <p:spTgt spid="133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20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0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9" grpId="0"/>
      <p:bldP spid="29"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lstStyle/>
          <a:p>
            <a:r>
              <a:rPr lang="fr-FR" dirty="0" smtClean="0"/>
              <a:t>Objectifs</a:t>
            </a:r>
            <a:endParaRPr lang="fr-FR" dirty="0"/>
          </a:p>
        </p:txBody>
      </p:sp>
      <p:sp>
        <p:nvSpPr>
          <p:cNvPr id="3" name="Espace réservé du contenu 2"/>
          <p:cNvSpPr>
            <a:spLocks noGrp="1"/>
          </p:cNvSpPr>
          <p:nvPr>
            <p:ph idx="1"/>
          </p:nvPr>
        </p:nvSpPr>
        <p:spPr>
          <a:xfrm>
            <a:off x="251520" y="836712"/>
            <a:ext cx="8640960" cy="5904656"/>
          </a:xfrm>
        </p:spPr>
        <p:txBody>
          <a:bodyPr>
            <a:noAutofit/>
          </a:bodyPr>
          <a:lstStyle/>
          <a:p>
            <a:r>
              <a:rPr lang="fr-FR" sz="1600" dirty="0" smtClean="0"/>
              <a:t>Définir le but de la thermodynamique</a:t>
            </a:r>
          </a:p>
          <a:p>
            <a:r>
              <a:rPr lang="fr-FR" sz="1600" dirty="0" smtClean="0"/>
              <a:t>Définir la notion de système</a:t>
            </a:r>
          </a:p>
          <a:p>
            <a:r>
              <a:rPr lang="fr-FR" sz="1600" dirty="0" smtClean="0"/>
              <a:t>Définir les différentes transformations de base</a:t>
            </a:r>
          </a:p>
          <a:p>
            <a:r>
              <a:rPr lang="fr-FR" sz="1600" dirty="0" smtClean="0"/>
              <a:t>Enoncer le premier principe</a:t>
            </a:r>
          </a:p>
          <a:p>
            <a:r>
              <a:rPr lang="fr-FR" sz="1600" dirty="0" smtClean="0"/>
              <a:t>Appliquer le premier principe</a:t>
            </a:r>
          </a:p>
          <a:p>
            <a:r>
              <a:rPr lang="fr-FR" sz="1600" dirty="0" smtClean="0"/>
              <a:t>Expliquer la notion d’énergie interne</a:t>
            </a:r>
          </a:p>
          <a:p>
            <a:r>
              <a:rPr lang="fr-FR" sz="1600" dirty="0" smtClean="0"/>
              <a:t>Relier l’énergie interne aux différents degrés de liberté d’une molécule</a:t>
            </a:r>
          </a:p>
          <a:p>
            <a:r>
              <a:rPr lang="fr-FR" sz="1600" dirty="0" smtClean="0"/>
              <a:t>Se rendre compte que l’énergie interne d’un GP n’est fonction que de la température : Première loi de JOULE</a:t>
            </a:r>
          </a:p>
          <a:p>
            <a:r>
              <a:rPr lang="fr-FR" sz="1600" dirty="0" smtClean="0"/>
              <a:t>Définir les différentes capacités thermiques d’un corps donné</a:t>
            </a:r>
          </a:p>
          <a:p>
            <a:r>
              <a:rPr lang="fr-FR" sz="1600" dirty="0" smtClean="0"/>
              <a:t>Calculer les quantités de chaleur échangées à volume constant et à pression constante</a:t>
            </a:r>
          </a:p>
          <a:p>
            <a:r>
              <a:rPr lang="fr-FR" sz="1600" dirty="0" smtClean="0"/>
              <a:t>Définir et calculer l’enthalpie d’un système donné</a:t>
            </a:r>
          </a:p>
          <a:p>
            <a:r>
              <a:rPr lang="fr-FR" sz="1600" dirty="0" smtClean="0"/>
              <a:t>Se rendre compte que l’enthalpie d’un GP n’est fonction que de la température : Deuxième loi de JOULE</a:t>
            </a:r>
          </a:p>
          <a:p>
            <a:r>
              <a:rPr lang="fr-FR" sz="1600" dirty="0" smtClean="0"/>
              <a:t>Expliquer l’utilité des calorimètres</a:t>
            </a:r>
          </a:p>
          <a:p>
            <a:r>
              <a:rPr lang="fr-FR" sz="1600" dirty="0" smtClean="0"/>
              <a:t>Etablir les bilans thermiques au sein d’un calorimètre</a:t>
            </a:r>
          </a:p>
          <a:p>
            <a:r>
              <a:rPr lang="fr-FR" sz="1600" dirty="0" smtClean="0"/>
              <a:t>Utiliser la relation de Mayer</a:t>
            </a:r>
          </a:p>
          <a:p>
            <a:r>
              <a:rPr lang="fr-FR" sz="1600" dirty="0" smtClean="0"/>
              <a:t>Calculer le travail , la quantité de chaleur et la variation d’énergie interne dans le cas des transformations de base</a:t>
            </a:r>
          </a:p>
          <a:p>
            <a:r>
              <a:rPr lang="fr-FR" sz="1600" dirty="0" smtClean="0"/>
              <a:t>Calculer le travail, la quantité de chaleur et la variation de l’énergie interne dans le cas de transformation adiabatique réversible.</a:t>
            </a:r>
          </a:p>
          <a:p>
            <a:endParaRPr lang="fr-FR" sz="1600" dirty="0" smtClean="0"/>
          </a:p>
          <a:p>
            <a:endParaRPr lang="fr-FR" sz="1600" dirty="0" smtClean="0"/>
          </a:p>
          <a:p>
            <a:pPr>
              <a:buNone/>
            </a:pPr>
            <a:endParaRPr lang="fr-FR" sz="16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1124744"/>
            <a:ext cx="8229600" cy="850106"/>
          </a:xfrm>
        </p:spPr>
        <p:txBody>
          <a:bodyPr>
            <a:normAutofit fontScale="90000"/>
          </a:bodyPr>
          <a:lstStyle/>
          <a:p>
            <a:pPr algn="l"/>
            <a:r>
              <a:rPr lang="fr-FR" sz="2800" dirty="0" smtClean="0"/>
              <a:t>Transfert par conduction : vibration des molécules de proche 					en proche</a:t>
            </a:r>
            <a:endParaRPr lang="fr-FR" sz="2800" dirty="0"/>
          </a:p>
        </p:txBody>
      </p:sp>
      <p:pic>
        <p:nvPicPr>
          <p:cNvPr id="1027" name="Picture 3"/>
          <p:cNvPicPr>
            <a:picLocks noChangeAspect="1" noChangeArrowheads="1"/>
          </p:cNvPicPr>
          <p:nvPr/>
        </p:nvPicPr>
        <p:blipFill>
          <a:blip r:embed="rId2" cstate="print"/>
          <a:srcRect/>
          <a:stretch>
            <a:fillRect/>
          </a:stretch>
        </p:blipFill>
        <p:spPr bwMode="auto">
          <a:xfrm>
            <a:off x="971600" y="2402885"/>
            <a:ext cx="3580029" cy="2376264"/>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5580112" y="2330877"/>
            <a:ext cx="2857500" cy="2724150"/>
          </a:xfrm>
          <a:prstGeom prst="rect">
            <a:avLst/>
          </a:prstGeom>
          <a:noFill/>
          <a:ln w="9525">
            <a:noFill/>
            <a:miter lim="800000"/>
            <a:headEnd/>
            <a:tailEnd/>
          </a:ln>
        </p:spPr>
      </p:pic>
      <p:sp>
        <p:nvSpPr>
          <p:cNvPr id="7" name="ZoneTexte 6"/>
          <p:cNvSpPr txBox="1"/>
          <p:nvPr/>
        </p:nvSpPr>
        <p:spPr>
          <a:xfrm>
            <a:off x="395536" y="5211197"/>
            <a:ext cx="4104456" cy="954107"/>
          </a:xfrm>
          <a:prstGeom prst="rect">
            <a:avLst/>
          </a:prstGeom>
          <a:noFill/>
        </p:spPr>
        <p:txBody>
          <a:bodyPr wrap="square" rtlCol="0">
            <a:spAutoFit/>
          </a:bodyPr>
          <a:lstStyle/>
          <a:p>
            <a:pPr algn="ctr"/>
            <a:r>
              <a:rPr lang="fr-FR" sz="2800" dirty="0" smtClean="0"/>
              <a:t>Verre = mauvais conducteur</a:t>
            </a:r>
            <a:endParaRPr lang="fr-FR" sz="2800" dirty="0"/>
          </a:p>
        </p:txBody>
      </p:sp>
      <p:sp>
        <p:nvSpPr>
          <p:cNvPr id="8" name="ZoneTexte 7"/>
          <p:cNvSpPr txBox="1"/>
          <p:nvPr/>
        </p:nvSpPr>
        <p:spPr>
          <a:xfrm>
            <a:off x="5148064" y="5283205"/>
            <a:ext cx="3744416" cy="523220"/>
          </a:xfrm>
          <a:prstGeom prst="rect">
            <a:avLst/>
          </a:prstGeom>
          <a:noFill/>
        </p:spPr>
        <p:txBody>
          <a:bodyPr wrap="square" rtlCol="0">
            <a:spAutoFit/>
          </a:bodyPr>
          <a:lstStyle/>
          <a:p>
            <a:pPr algn="ctr"/>
            <a:r>
              <a:rPr lang="fr-FR" sz="2800" dirty="0" smtClean="0"/>
              <a:t>Métal  = bon conducteur</a:t>
            </a:r>
            <a:endParaRPr lang="fr-FR" sz="2800" dirty="0"/>
          </a:p>
        </p:txBody>
      </p:sp>
      <p:sp>
        <p:nvSpPr>
          <p:cNvPr id="9"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42) Premier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423) Energie thermique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260648"/>
            <a:ext cx="8363272" cy="1354162"/>
          </a:xfrm>
        </p:spPr>
        <p:txBody>
          <a:bodyPr>
            <a:normAutofit/>
          </a:bodyPr>
          <a:lstStyle/>
          <a:p>
            <a:r>
              <a:rPr lang="fr-FR" dirty="0" smtClean="0"/>
              <a:t>TTH par conduction</a:t>
            </a:r>
            <a:endParaRPr lang="fr-FR" dirty="0"/>
          </a:p>
        </p:txBody>
      </p:sp>
      <p:pic>
        <p:nvPicPr>
          <p:cNvPr id="4098" name="Picture 2"/>
          <p:cNvPicPr>
            <a:picLocks noChangeAspect="1" noChangeArrowheads="1"/>
          </p:cNvPicPr>
          <p:nvPr/>
        </p:nvPicPr>
        <p:blipFill>
          <a:blip r:embed="rId2" cstate="print"/>
          <a:srcRect l="31106" t="31499" r="30701" b="37001"/>
          <a:stretch>
            <a:fillRect/>
          </a:stretch>
        </p:blipFill>
        <p:spPr bwMode="auto">
          <a:xfrm>
            <a:off x="827584" y="2060848"/>
            <a:ext cx="6984776" cy="3240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699792" y="5498068"/>
            <a:ext cx="4032448" cy="523220"/>
          </a:xfrm>
          <a:prstGeom prst="rect">
            <a:avLst/>
          </a:prstGeom>
          <a:noFill/>
        </p:spPr>
        <p:txBody>
          <a:bodyPr wrap="square" rtlCol="0">
            <a:spAutoFit/>
          </a:bodyPr>
          <a:lstStyle/>
          <a:p>
            <a:pPr algn="ctr"/>
            <a:r>
              <a:rPr lang="fr-FR" sz="2800" dirty="0" smtClean="0"/>
              <a:t>Convection naturelle</a:t>
            </a:r>
            <a:endParaRPr lang="fr-FR" sz="2800" dirty="0"/>
          </a:p>
        </p:txBody>
      </p:sp>
      <p:pic>
        <p:nvPicPr>
          <p:cNvPr id="2050" name="Picture 2"/>
          <p:cNvPicPr>
            <a:picLocks noChangeAspect="1" noChangeArrowheads="1"/>
          </p:cNvPicPr>
          <p:nvPr/>
        </p:nvPicPr>
        <p:blipFill>
          <a:blip r:embed="rId2" cstate="print"/>
          <a:srcRect l="62646" t="21000" r="17810" b="50572"/>
          <a:stretch>
            <a:fillRect/>
          </a:stretch>
        </p:blipFill>
        <p:spPr bwMode="auto">
          <a:xfrm>
            <a:off x="5292080" y="2276872"/>
            <a:ext cx="3080342" cy="2520280"/>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l="13781" t="21000" r="63714" b="50572"/>
          <a:stretch>
            <a:fillRect/>
          </a:stretch>
        </p:blipFill>
        <p:spPr bwMode="auto">
          <a:xfrm>
            <a:off x="683568" y="2348880"/>
            <a:ext cx="3344372" cy="2376264"/>
          </a:xfrm>
          <a:prstGeom prst="rect">
            <a:avLst/>
          </a:prstGeom>
          <a:noFill/>
          <a:ln w="9525">
            <a:noFill/>
            <a:miter lim="800000"/>
            <a:headEnd/>
            <a:tailEnd/>
          </a:ln>
        </p:spPr>
      </p:pic>
      <p:sp>
        <p:nvSpPr>
          <p:cNvPr id="7" name="Titre 1"/>
          <p:cNvSpPr>
            <a:spLocks noGrp="1"/>
          </p:cNvSpPr>
          <p:nvPr>
            <p:ph type="title"/>
          </p:nvPr>
        </p:nvSpPr>
        <p:spPr>
          <a:xfrm>
            <a:off x="179512" y="1124744"/>
            <a:ext cx="8229600" cy="850106"/>
          </a:xfrm>
        </p:spPr>
        <p:txBody>
          <a:bodyPr>
            <a:normAutofit fontScale="90000"/>
          </a:bodyPr>
          <a:lstStyle/>
          <a:p>
            <a:pPr algn="l"/>
            <a:r>
              <a:rPr lang="fr-FR" sz="2800" dirty="0" smtClean="0"/>
              <a:t>Transfert par convection : vibration des molécules du fluide + 				déplacement du fluide</a:t>
            </a:r>
            <a:endParaRPr lang="fr-FR" sz="2800" dirty="0"/>
          </a:p>
        </p:txBody>
      </p:sp>
      <p:sp>
        <p:nvSpPr>
          <p:cNvPr id="10"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42) Premier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423) Energie thermique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30956" t="55745" r="43577" b="12669"/>
          <a:stretch>
            <a:fillRect/>
          </a:stretch>
        </p:blipFill>
        <p:spPr bwMode="auto">
          <a:xfrm>
            <a:off x="5364088" y="1988840"/>
            <a:ext cx="3096344" cy="2160240"/>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l="13781" t="55745" r="69928" b="12669"/>
          <a:stretch>
            <a:fillRect/>
          </a:stretch>
        </p:blipFill>
        <p:spPr bwMode="auto">
          <a:xfrm>
            <a:off x="4067944" y="4653136"/>
            <a:ext cx="1980728" cy="2160240"/>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l="55530" t="55745" r="14557" b="12669"/>
          <a:stretch>
            <a:fillRect/>
          </a:stretch>
        </p:blipFill>
        <p:spPr bwMode="auto">
          <a:xfrm>
            <a:off x="611560" y="2204864"/>
            <a:ext cx="3636912" cy="2160240"/>
          </a:xfrm>
          <a:prstGeom prst="rect">
            <a:avLst/>
          </a:prstGeom>
          <a:noFill/>
          <a:ln w="9525">
            <a:noFill/>
            <a:miter lim="800000"/>
            <a:headEnd/>
            <a:tailEnd/>
          </a:ln>
        </p:spPr>
      </p:pic>
      <p:sp>
        <p:nvSpPr>
          <p:cNvPr id="8" name="Titre 1"/>
          <p:cNvSpPr>
            <a:spLocks noGrp="1"/>
          </p:cNvSpPr>
          <p:nvPr>
            <p:ph type="title"/>
          </p:nvPr>
        </p:nvSpPr>
        <p:spPr>
          <a:xfrm>
            <a:off x="179512" y="1124744"/>
            <a:ext cx="8229600" cy="850106"/>
          </a:xfrm>
        </p:spPr>
        <p:txBody>
          <a:bodyPr>
            <a:normAutofit/>
          </a:bodyPr>
          <a:lstStyle/>
          <a:p>
            <a:pPr algn="l"/>
            <a:r>
              <a:rPr lang="fr-FR" sz="2800" dirty="0" smtClean="0"/>
              <a:t>Transfert par convection</a:t>
            </a:r>
            <a:endParaRPr lang="fr-FR" sz="2800" dirty="0"/>
          </a:p>
        </p:txBody>
      </p:sp>
      <p:sp>
        <p:nvSpPr>
          <p:cNvPr id="10"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42) Premier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423) Energie thermique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0" y="6334780"/>
            <a:ext cx="4104456" cy="523220"/>
          </a:xfrm>
          <a:prstGeom prst="rect">
            <a:avLst/>
          </a:prstGeom>
          <a:noFill/>
        </p:spPr>
        <p:txBody>
          <a:bodyPr wrap="square" rtlCol="0">
            <a:spAutoFit/>
          </a:bodyPr>
          <a:lstStyle/>
          <a:p>
            <a:pPr algn="ctr"/>
            <a:r>
              <a:rPr lang="fr-FR" sz="2800" dirty="0" smtClean="0"/>
              <a:t>Rayonnement visible + IR</a:t>
            </a:r>
            <a:endParaRPr lang="fr-FR" sz="2800" dirty="0"/>
          </a:p>
        </p:txBody>
      </p:sp>
      <p:sp>
        <p:nvSpPr>
          <p:cNvPr id="8" name="ZoneTexte 7"/>
          <p:cNvSpPr txBox="1"/>
          <p:nvPr/>
        </p:nvSpPr>
        <p:spPr>
          <a:xfrm>
            <a:off x="4607496" y="3645024"/>
            <a:ext cx="4536504" cy="523220"/>
          </a:xfrm>
          <a:prstGeom prst="rect">
            <a:avLst/>
          </a:prstGeom>
          <a:noFill/>
        </p:spPr>
        <p:txBody>
          <a:bodyPr wrap="square" rtlCol="0">
            <a:spAutoFit/>
          </a:bodyPr>
          <a:lstStyle/>
          <a:p>
            <a:pPr algn="ctr"/>
            <a:r>
              <a:rPr lang="fr-FR" sz="2800" dirty="0" smtClean="0"/>
              <a:t>Vision nocturne en IR lointain</a:t>
            </a:r>
            <a:endParaRPr lang="fr-FR" sz="2800" dirty="0"/>
          </a:p>
        </p:txBody>
      </p:sp>
      <p:pic>
        <p:nvPicPr>
          <p:cNvPr id="3074" name="Picture 2"/>
          <p:cNvPicPr>
            <a:picLocks noChangeAspect="1" noChangeArrowheads="1"/>
          </p:cNvPicPr>
          <p:nvPr/>
        </p:nvPicPr>
        <p:blipFill>
          <a:blip r:embed="rId3" cstate="print"/>
          <a:srcRect l="40639" t="27033" r="31606" b="38065"/>
          <a:stretch>
            <a:fillRect/>
          </a:stretch>
        </p:blipFill>
        <p:spPr bwMode="auto">
          <a:xfrm>
            <a:off x="1187624" y="1628800"/>
            <a:ext cx="2341502" cy="1656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l="68394" t="27033" r="11974" b="56118"/>
          <a:stretch>
            <a:fillRect/>
          </a:stretch>
        </p:blipFill>
        <p:spPr bwMode="auto">
          <a:xfrm>
            <a:off x="5580112" y="2204864"/>
            <a:ext cx="2834029" cy="1368152"/>
          </a:xfrm>
          <a:prstGeom prst="rect">
            <a:avLst/>
          </a:prstGeom>
          <a:noFill/>
          <a:ln w="9525">
            <a:noFill/>
            <a:miter lim="800000"/>
            <a:headEnd/>
            <a:tailEnd/>
          </a:ln>
        </p:spPr>
      </p:pic>
      <p:pic>
        <p:nvPicPr>
          <p:cNvPr id="10" name="Picture 2"/>
          <p:cNvPicPr>
            <a:picLocks noChangeAspect="1" noChangeArrowheads="1"/>
          </p:cNvPicPr>
          <p:nvPr/>
        </p:nvPicPr>
        <p:blipFill>
          <a:blip r:embed="rId3" cstate="print"/>
          <a:srcRect l="12206" t="27033" r="59361" b="39269"/>
          <a:stretch>
            <a:fillRect/>
          </a:stretch>
        </p:blipFill>
        <p:spPr bwMode="auto">
          <a:xfrm>
            <a:off x="467544" y="4293096"/>
            <a:ext cx="3024336" cy="2016224"/>
          </a:xfrm>
          <a:prstGeom prst="rect">
            <a:avLst/>
          </a:prstGeom>
          <a:noFill/>
          <a:ln w="9525">
            <a:noFill/>
            <a:miter lim="800000"/>
            <a:headEnd/>
            <a:tailEnd/>
          </a:ln>
        </p:spPr>
      </p:pic>
      <p:sp>
        <p:nvSpPr>
          <p:cNvPr id="11" name="ZoneTexte 10"/>
          <p:cNvSpPr txBox="1"/>
          <p:nvPr/>
        </p:nvSpPr>
        <p:spPr>
          <a:xfrm>
            <a:off x="0" y="3284984"/>
            <a:ext cx="4104456" cy="954107"/>
          </a:xfrm>
          <a:prstGeom prst="rect">
            <a:avLst/>
          </a:prstGeom>
          <a:noFill/>
        </p:spPr>
        <p:txBody>
          <a:bodyPr wrap="square" rtlCol="0">
            <a:spAutoFit/>
          </a:bodyPr>
          <a:lstStyle/>
          <a:p>
            <a:pPr algn="ctr"/>
            <a:r>
              <a:rPr lang="fr-FR" sz="2800" dirty="0" smtClean="0"/>
              <a:t>Détection IR à la température du corps</a:t>
            </a:r>
            <a:endParaRPr lang="fr-FR" sz="2800" dirty="0"/>
          </a:p>
        </p:txBody>
      </p:sp>
      <p:pic>
        <p:nvPicPr>
          <p:cNvPr id="12" name="Picture 2"/>
          <p:cNvPicPr>
            <a:picLocks noChangeAspect="1" noChangeArrowheads="1"/>
          </p:cNvPicPr>
          <p:nvPr/>
        </p:nvPicPr>
        <p:blipFill>
          <a:blip r:embed="rId3" cstate="print"/>
          <a:srcRect l="68394" t="43882" r="11974" b="38065"/>
          <a:stretch>
            <a:fillRect/>
          </a:stretch>
        </p:blipFill>
        <p:spPr bwMode="auto">
          <a:xfrm>
            <a:off x="5364088" y="4653136"/>
            <a:ext cx="2645094" cy="1368152"/>
          </a:xfrm>
          <a:prstGeom prst="rect">
            <a:avLst/>
          </a:prstGeom>
          <a:noFill/>
          <a:ln w="9525">
            <a:noFill/>
            <a:miter lim="800000"/>
            <a:headEnd/>
            <a:tailEnd/>
          </a:ln>
        </p:spPr>
      </p:pic>
      <p:sp>
        <p:nvSpPr>
          <p:cNvPr id="13" name="ZoneTexte 12"/>
          <p:cNvSpPr txBox="1"/>
          <p:nvPr/>
        </p:nvSpPr>
        <p:spPr>
          <a:xfrm>
            <a:off x="4355976" y="6093296"/>
            <a:ext cx="4536504" cy="523220"/>
          </a:xfrm>
          <a:prstGeom prst="rect">
            <a:avLst/>
          </a:prstGeom>
          <a:noFill/>
        </p:spPr>
        <p:txBody>
          <a:bodyPr wrap="square" rtlCol="0">
            <a:spAutoFit/>
          </a:bodyPr>
          <a:lstStyle/>
          <a:p>
            <a:pPr algn="ctr"/>
            <a:r>
              <a:rPr lang="fr-FR" sz="2800" dirty="0" smtClean="0"/>
              <a:t>Vision nocturne en IR proche</a:t>
            </a:r>
            <a:endParaRPr lang="fr-FR" sz="2800" dirty="0"/>
          </a:p>
        </p:txBody>
      </p:sp>
      <p:sp>
        <p:nvSpPr>
          <p:cNvPr id="15" name="Titre 1"/>
          <p:cNvSpPr>
            <a:spLocks noGrp="1"/>
          </p:cNvSpPr>
          <p:nvPr>
            <p:ph type="title"/>
          </p:nvPr>
        </p:nvSpPr>
        <p:spPr>
          <a:xfrm>
            <a:off x="179512" y="908720"/>
            <a:ext cx="8712968" cy="850106"/>
          </a:xfrm>
        </p:spPr>
        <p:txBody>
          <a:bodyPr>
            <a:normAutofit/>
          </a:bodyPr>
          <a:lstStyle/>
          <a:p>
            <a:pPr algn="l"/>
            <a:r>
              <a:rPr lang="fr-FR" sz="2800" dirty="0" smtClean="0"/>
              <a:t>Transfert par rayonnement : le corps chaud émet des </a:t>
            </a:r>
            <a:r>
              <a:rPr lang="fr-FR" sz="2800" dirty="0" err="1" smtClean="0"/>
              <a:t>oem</a:t>
            </a:r>
            <a:endParaRPr lang="fr-FR" sz="2800" dirty="0"/>
          </a:p>
        </p:txBody>
      </p:sp>
      <p:sp>
        <p:nvSpPr>
          <p:cNvPr id="1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42) Premier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423) Energie thermique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txBox="1">
            <a:spLocks/>
          </p:cNvSpPr>
          <p:nvPr/>
        </p:nvSpPr>
        <p:spPr>
          <a:xfrm>
            <a:off x="457200" y="188640"/>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rayonnement</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7" name="ZoneTexte 16"/>
          <p:cNvSpPr txBox="1"/>
          <p:nvPr/>
        </p:nvSpPr>
        <p:spPr>
          <a:xfrm>
            <a:off x="1979712" y="1412776"/>
            <a:ext cx="5040560" cy="584775"/>
          </a:xfrm>
          <a:prstGeom prst="rect">
            <a:avLst/>
          </a:prstGeom>
          <a:noFill/>
        </p:spPr>
        <p:txBody>
          <a:bodyPr wrap="square" rtlCol="0">
            <a:spAutoFit/>
          </a:bodyPr>
          <a:lstStyle/>
          <a:p>
            <a:r>
              <a:rPr lang="fr-FR" sz="3200" smtClean="0"/>
              <a:t>Onde </a:t>
            </a:r>
            <a:r>
              <a:rPr lang="fr-FR" sz="3200" dirty="0" smtClean="0"/>
              <a:t>électromagnétique </a:t>
            </a:r>
            <a:endParaRPr lang="fr-FR" sz="3200" dirty="0"/>
          </a:p>
        </p:txBody>
      </p:sp>
      <p:pic>
        <p:nvPicPr>
          <p:cNvPr id="45058" name="Picture 2"/>
          <p:cNvPicPr>
            <a:picLocks noChangeAspect="1" noChangeArrowheads="1"/>
          </p:cNvPicPr>
          <p:nvPr/>
        </p:nvPicPr>
        <p:blipFill>
          <a:blip r:embed="rId3" cstate="print"/>
          <a:srcRect/>
          <a:stretch>
            <a:fillRect/>
          </a:stretch>
        </p:blipFill>
        <p:spPr bwMode="auto">
          <a:xfrm>
            <a:off x="370705" y="2492896"/>
            <a:ext cx="8377759" cy="2016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cstate="print"/>
          <a:srcRect l="32761" t="45366" r="18589" b="28329"/>
          <a:stretch>
            <a:fillRect/>
          </a:stretch>
        </p:blipFill>
        <p:spPr bwMode="auto">
          <a:xfrm rot="10800000">
            <a:off x="4644008" y="3140968"/>
            <a:ext cx="4077806" cy="3118323"/>
          </a:xfrm>
          <a:prstGeom prst="rect">
            <a:avLst/>
          </a:prstGeom>
          <a:noFill/>
          <a:ln w="9525">
            <a:noFill/>
            <a:miter lim="800000"/>
            <a:headEnd/>
            <a:tailEnd/>
          </a:ln>
          <a:effectLst/>
        </p:spPr>
      </p:pic>
      <p:pic>
        <p:nvPicPr>
          <p:cNvPr id="11" name="Picture 2"/>
          <p:cNvPicPr>
            <a:picLocks noChangeAspect="1" noChangeArrowheads="1"/>
          </p:cNvPicPr>
          <p:nvPr/>
        </p:nvPicPr>
        <p:blipFill>
          <a:blip r:embed="rId3" cstate="print"/>
          <a:srcRect l="14594" t="19384" r="18271" b="18586"/>
          <a:stretch>
            <a:fillRect/>
          </a:stretch>
        </p:blipFill>
        <p:spPr bwMode="auto">
          <a:xfrm>
            <a:off x="755576" y="3429000"/>
            <a:ext cx="3006335" cy="2091363"/>
          </a:xfrm>
          <a:prstGeom prst="rect">
            <a:avLst/>
          </a:prstGeom>
          <a:noFill/>
          <a:ln w="9525">
            <a:noFill/>
            <a:miter lim="800000"/>
            <a:headEnd/>
            <a:tailEnd/>
          </a:ln>
        </p:spPr>
      </p:pic>
      <p:pic>
        <p:nvPicPr>
          <p:cNvPr id="13" name="Picture 7"/>
          <p:cNvPicPr>
            <a:picLocks noChangeAspect="1" noChangeArrowheads="1"/>
          </p:cNvPicPr>
          <p:nvPr/>
        </p:nvPicPr>
        <p:blipFill>
          <a:blip r:embed="rId4" cstate="print"/>
          <a:srcRect l="35831" t="34999" r="37001" b="53801"/>
          <a:stretch>
            <a:fillRect/>
          </a:stretch>
        </p:blipFill>
        <p:spPr bwMode="auto">
          <a:xfrm>
            <a:off x="4067944" y="1752988"/>
            <a:ext cx="4743527" cy="1099948"/>
          </a:xfrm>
          <a:prstGeom prst="rect">
            <a:avLst/>
          </a:prstGeom>
          <a:noFill/>
          <a:ln w="9525">
            <a:noFill/>
            <a:miter lim="800000"/>
            <a:headEnd/>
            <a:tailEnd/>
          </a:ln>
        </p:spPr>
      </p:pic>
      <p:sp>
        <p:nvSpPr>
          <p:cNvPr id="10" name="Titre 1"/>
          <p:cNvSpPr>
            <a:spLocks noGrp="1"/>
          </p:cNvSpPr>
          <p:nvPr>
            <p:ph type="title"/>
          </p:nvPr>
        </p:nvSpPr>
        <p:spPr>
          <a:xfrm>
            <a:off x="179512" y="908720"/>
            <a:ext cx="8229600" cy="850106"/>
          </a:xfrm>
        </p:spPr>
        <p:txBody>
          <a:bodyPr>
            <a:normAutofit fontScale="90000"/>
          </a:bodyPr>
          <a:lstStyle/>
          <a:p>
            <a:pPr algn="l"/>
            <a:r>
              <a:rPr lang="fr-FR" sz="2800" dirty="0" smtClean="0"/>
              <a:t>Transfert par rayonnement : le corps chaud émet des </a:t>
            </a:r>
            <a:r>
              <a:rPr lang="fr-FR" sz="2800" dirty="0" err="1" smtClean="0"/>
              <a:t>oem</a:t>
            </a:r>
            <a:endParaRPr lang="fr-FR" sz="2800" dirty="0"/>
          </a:p>
        </p:txBody>
      </p:sp>
      <p:sp>
        <p:nvSpPr>
          <p:cNvPr id="12"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42) Premier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423) Energie thermique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txBox="1">
            <a:spLocks/>
          </p:cNvSpPr>
          <p:nvPr/>
        </p:nvSpPr>
        <p:spPr>
          <a:xfrm>
            <a:off x="457200" y="188640"/>
            <a:ext cx="8229600" cy="8501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TTH par rayonnement</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7" name="ZoneTexte 16"/>
          <p:cNvSpPr txBox="1"/>
          <p:nvPr/>
        </p:nvSpPr>
        <p:spPr>
          <a:xfrm>
            <a:off x="1979712" y="1196752"/>
            <a:ext cx="5040560" cy="584775"/>
          </a:xfrm>
          <a:prstGeom prst="rect">
            <a:avLst/>
          </a:prstGeom>
          <a:noFill/>
        </p:spPr>
        <p:txBody>
          <a:bodyPr wrap="square" rtlCol="0">
            <a:spAutoFit/>
          </a:bodyPr>
          <a:lstStyle/>
          <a:p>
            <a:r>
              <a:rPr lang="fr-FR" sz="3200" dirty="0" smtClean="0"/>
              <a:t>Spectre électromagnétique </a:t>
            </a:r>
            <a:endParaRPr lang="fr-FR" sz="3200" dirty="0"/>
          </a:p>
        </p:txBody>
      </p:sp>
      <p:pic>
        <p:nvPicPr>
          <p:cNvPr id="39938" name="Picture 2"/>
          <p:cNvPicPr>
            <a:picLocks noChangeAspect="1" noChangeArrowheads="1"/>
          </p:cNvPicPr>
          <p:nvPr/>
        </p:nvPicPr>
        <p:blipFill>
          <a:blip r:embed="rId3" cstate="print"/>
          <a:srcRect l="30318" t="26600" r="29914" b="30001"/>
          <a:stretch>
            <a:fillRect/>
          </a:stretch>
        </p:blipFill>
        <p:spPr bwMode="auto">
          <a:xfrm>
            <a:off x="1187624" y="2132856"/>
            <a:ext cx="7272808" cy="44644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42) Premier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424) Equivalence chaleur-travail</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pSp>
        <p:nvGrpSpPr>
          <p:cNvPr id="13" name="Groupe 12"/>
          <p:cNvGrpSpPr/>
          <p:nvPr/>
        </p:nvGrpSpPr>
        <p:grpSpPr>
          <a:xfrm>
            <a:off x="395536" y="2132856"/>
            <a:ext cx="8232576" cy="3547556"/>
            <a:chOff x="395536" y="2132856"/>
            <a:chExt cx="8232576" cy="3547556"/>
          </a:xfrm>
        </p:grpSpPr>
        <p:pic>
          <p:nvPicPr>
            <p:cNvPr id="136196" name="Picture 4"/>
            <p:cNvPicPr>
              <a:picLocks noChangeAspect="1" noChangeArrowheads="1"/>
            </p:cNvPicPr>
            <p:nvPr/>
          </p:nvPicPr>
          <p:blipFill>
            <a:blip r:embed="rId3" cstate="print"/>
            <a:srcRect/>
            <a:stretch>
              <a:fillRect/>
            </a:stretch>
          </p:blipFill>
          <p:spPr bwMode="auto">
            <a:xfrm>
              <a:off x="395536" y="2132856"/>
              <a:ext cx="3635896" cy="2726922"/>
            </a:xfrm>
            <a:prstGeom prst="rect">
              <a:avLst/>
            </a:prstGeom>
            <a:noFill/>
            <a:ln w="9525">
              <a:noFill/>
              <a:miter lim="800000"/>
              <a:headEnd/>
              <a:tailEnd/>
            </a:ln>
          </p:spPr>
        </p:pic>
        <p:pic>
          <p:nvPicPr>
            <p:cNvPr id="136197" name="Picture 5"/>
            <p:cNvPicPr>
              <a:picLocks noChangeAspect="1" noChangeArrowheads="1"/>
            </p:cNvPicPr>
            <p:nvPr/>
          </p:nvPicPr>
          <p:blipFill>
            <a:blip r:embed="rId4" cstate="print"/>
            <a:srcRect l="9838" t="28754"/>
            <a:stretch>
              <a:fillRect/>
            </a:stretch>
          </p:blipFill>
          <p:spPr bwMode="auto">
            <a:xfrm>
              <a:off x="5004048" y="2708920"/>
              <a:ext cx="3624064" cy="1910639"/>
            </a:xfrm>
            <a:prstGeom prst="rect">
              <a:avLst/>
            </a:prstGeom>
            <a:noFill/>
            <a:ln w="9525">
              <a:noFill/>
              <a:miter lim="800000"/>
              <a:headEnd/>
              <a:tailEnd/>
            </a:ln>
          </p:spPr>
        </p:pic>
        <p:sp>
          <p:nvSpPr>
            <p:cNvPr id="8" name="ZoneTexte 7"/>
            <p:cNvSpPr txBox="1"/>
            <p:nvPr/>
          </p:nvSpPr>
          <p:spPr>
            <a:xfrm>
              <a:off x="395536" y="5157192"/>
              <a:ext cx="3528392" cy="523220"/>
            </a:xfrm>
            <a:prstGeom prst="rect">
              <a:avLst/>
            </a:prstGeom>
            <a:noFill/>
          </p:spPr>
          <p:txBody>
            <a:bodyPr wrap="square" rtlCol="0">
              <a:spAutoFit/>
            </a:bodyPr>
            <a:lstStyle/>
            <a:p>
              <a:r>
                <a:rPr lang="fr-FR" sz="2800" dirty="0" smtClean="0"/>
                <a:t>E </a:t>
              </a:r>
              <a:r>
                <a:rPr lang="fr-FR" sz="2800" dirty="0" err="1" smtClean="0"/>
                <a:t>élec</a:t>
              </a:r>
              <a:r>
                <a:rPr lang="fr-FR" sz="2800" dirty="0" smtClean="0"/>
                <a:t>	             Chaleur</a:t>
              </a:r>
              <a:endParaRPr lang="fr-FR" sz="2800" dirty="0"/>
            </a:p>
          </p:txBody>
        </p:sp>
        <p:sp>
          <p:nvSpPr>
            <p:cNvPr id="10" name="Flèche droite 9"/>
            <p:cNvSpPr/>
            <p:nvPr/>
          </p:nvSpPr>
          <p:spPr>
            <a:xfrm>
              <a:off x="1619672" y="5373216"/>
              <a:ext cx="608343"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a:p>
          </p:txBody>
        </p:sp>
        <p:sp>
          <p:nvSpPr>
            <p:cNvPr id="11" name="ZoneTexte 10"/>
            <p:cNvSpPr txBox="1"/>
            <p:nvPr/>
          </p:nvSpPr>
          <p:spPr>
            <a:xfrm>
              <a:off x="4932040" y="5157192"/>
              <a:ext cx="3528392" cy="523220"/>
            </a:xfrm>
            <a:prstGeom prst="rect">
              <a:avLst/>
            </a:prstGeom>
            <a:noFill/>
          </p:spPr>
          <p:txBody>
            <a:bodyPr wrap="square" rtlCol="0">
              <a:spAutoFit/>
            </a:bodyPr>
            <a:lstStyle/>
            <a:p>
              <a:r>
                <a:rPr lang="fr-FR" sz="2800" dirty="0" smtClean="0"/>
                <a:t>E </a:t>
              </a:r>
              <a:r>
                <a:rPr lang="fr-FR" sz="2800" dirty="0" err="1" smtClean="0"/>
                <a:t>méc</a:t>
              </a:r>
              <a:r>
                <a:rPr lang="fr-FR" sz="2800" dirty="0" smtClean="0"/>
                <a:t>	             Chaleur</a:t>
              </a:r>
              <a:endParaRPr lang="fr-FR" sz="2800" dirty="0"/>
            </a:p>
          </p:txBody>
        </p:sp>
        <p:sp>
          <p:nvSpPr>
            <p:cNvPr id="12" name="Flèche droite 11"/>
            <p:cNvSpPr/>
            <p:nvPr/>
          </p:nvSpPr>
          <p:spPr>
            <a:xfrm>
              <a:off x="6156176" y="5373216"/>
              <a:ext cx="608343"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a:p>
          </p:txBody>
        </p:sp>
      </p:grpSp>
      <p:grpSp>
        <p:nvGrpSpPr>
          <p:cNvPr id="14" name="Groupe 13"/>
          <p:cNvGrpSpPr/>
          <p:nvPr/>
        </p:nvGrpSpPr>
        <p:grpSpPr>
          <a:xfrm>
            <a:off x="107504" y="1700808"/>
            <a:ext cx="8748464" cy="4032448"/>
            <a:chOff x="395536" y="1844824"/>
            <a:chExt cx="8748464" cy="4032448"/>
          </a:xfrm>
        </p:grpSpPr>
        <p:sp>
          <p:nvSpPr>
            <p:cNvPr id="15" name="Ellipse 14"/>
            <p:cNvSpPr/>
            <p:nvPr/>
          </p:nvSpPr>
          <p:spPr>
            <a:xfrm>
              <a:off x="395536" y="1844824"/>
              <a:ext cx="8748464" cy="40324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
            <p:cNvSpPr>
              <a:spLocks noChangeArrowheads="1"/>
            </p:cNvSpPr>
            <p:nvPr/>
          </p:nvSpPr>
          <p:spPr bwMode="auto">
            <a:xfrm>
              <a:off x="1115616" y="2408689"/>
              <a:ext cx="7416824"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fr-FR" sz="2800" dirty="0" smtClean="0">
                  <a:latin typeface="Arial" pitchFamily="34" charset="0"/>
                  <a:cs typeface="Arial" pitchFamily="34" charset="0"/>
                </a:rPr>
                <a:t>Lorsqu’un</a:t>
              </a:r>
              <a:r>
                <a:rPr kumimoji="0" lang="fr-FR" sz="2800" i="0" u="none" strike="noStrike" cap="none" normalizeH="0" dirty="0" smtClean="0">
                  <a:ln>
                    <a:noFill/>
                  </a:ln>
                  <a:solidFill>
                    <a:schemeClr val="tx1"/>
                  </a:solidFill>
                  <a:effectLst/>
                  <a:latin typeface="Arial" pitchFamily="34" charset="0"/>
                  <a:cs typeface="Arial" pitchFamily="34" charset="0"/>
                </a:rPr>
                <a:t> système parcourt un </a:t>
              </a:r>
              <a:r>
                <a:rPr kumimoji="0" lang="fr-FR" sz="2800" i="0" u="none" strike="noStrike" cap="none" normalizeH="0" dirty="0" smtClean="0">
                  <a:ln>
                    <a:noFill/>
                  </a:ln>
                  <a:solidFill>
                    <a:srgbClr val="FF0000"/>
                  </a:solidFill>
                  <a:effectLst/>
                  <a:latin typeface="Arial" pitchFamily="34" charset="0"/>
                  <a:cs typeface="Arial" pitchFamily="34" charset="0"/>
                </a:rPr>
                <a:t>cycle</a:t>
              </a:r>
              <a:r>
                <a:rPr kumimoji="0" lang="fr-FR" sz="2800" i="0" u="none" strike="noStrike" cap="none" normalizeH="0" dirty="0" smtClean="0">
                  <a:ln>
                    <a:noFill/>
                  </a:ln>
                  <a:solidFill>
                    <a:schemeClr val="tx1"/>
                  </a:solidFill>
                  <a:effectLst/>
                  <a:latin typeface="Arial" pitchFamily="34" charset="0"/>
                  <a:cs typeface="Arial" pitchFamily="34" charset="0"/>
                </a:rPr>
                <a:t> de transformation au cours duquel il y a échange de chaleur et de travail avec le milieu extérieur (sans échange d’autres formes d’énergie), en vertu du Ier principe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2800" i="0" u="none" strike="noStrike" cap="none" normalizeH="0" dirty="0" smtClean="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lang="fr-FR" sz="2800" baseline="0" dirty="0" smtClean="0">
                  <a:latin typeface="Arial" pitchFamily="34" charset="0"/>
                  <a:cs typeface="Arial" pitchFamily="34" charset="0"/>
                  <a:sym typeface="Symbol"/>
                </a:rPr>
                <a:t>   </a:t>
              </a:r>
              <a:r>
                <a:rPr lang="fr-FR" sz="2800" baseline="0" dirty="0" smtClean="0">
                  <a:latin typeface="Arial" pitchFamily="34" charset="0"/>
                  <a:cs typeface="Arial" pitchFamily="34" charset="0"/>
                </a:rPr>
                <a:t>U</a:t>
              </a:r>
              <a:r>
                <a:rPr lang="fr-FR" sz="2800" dirty="0" smtClean="0">
                  <a:latin typeface="Arial" pitchFamily="34" charset="0"/>
                  <a:cs typeface="Arial" pitchFamily="34" charset="0"/>
                </a:rPr>
                <a:t> = 0</a:t>
              </a:r>
              <a:endParaRPr kumimoji="0" lang="fr-FR" sz="2800" i="0" u="none" strike="noStrike" cap="none" normalizeH="0" baseline="0" dirty="0" smtClean="0">
                <a:ln>
                  <a:noFill/>
                </a:ln>
                <a:solidFill>
                  <a:schemeClr val="tx1"/>
                </a:solidFill>
                <a:effectLst/>
                <a:latin typeface="Arial" pitchFamily="34" charset="0"/>
                <a:cs typeface="Arial" pitchFamily="34" charset="0"/>
              </a:endParaRPr>
            </a:p>
          </p:txBody>
        </p:sp>
      </p:grpSp>
      <p:graphicFrame>
        <p:nvGraphicFramePr>
          <p:cNvPr id="137218" name="Object 2"/>
          <p:cNvGraphicFramePr>
            <a:graphicFrameLocks noChangeAspect="1"/>
          </p:cNvGraphicFramePr>
          <p:nvPr/>
        </p:nvGraphicFramePr>
        <p:xfrm>
          <a:off x="1209675" y="6021388"/>
          <a:ext cx="7145338" cy="571500"/>
        </p:xfrm>
        <a:graphic>
          <a:graphicData uri="http://schemas.openxmlformats.org/presentationml/2006/ole">
            <p:oleObj spid="_x0000_s137218" name="Équation" r:id="rId5" imgW="2298600" imgH="203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0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7218"/>
                                        </p:tgtEl>
                                        <p:attrNameLst>
                                          <p:attrName>style.visibility</p:attrName>
                                        </p:attrNameLst>
                                      </p:cBhvr>
                                      <p:to>
                                        <p:strVal val="visible"/>
                                      </p:to>
                                    </p:set>
                                    <p:animEffect transition="in" filter="fade">
                                      <p:cBhvr>
                                        <p:cTn id="16" dur="2000"/>
                                        <p:tgtEl>
                                          <p:spTgt spid="137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42) Premier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424) Equivalence chaleur-travail</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36196" name="Picture 4"/>
          <p:cNvPicPr>
            <a:picLocks noChangeAspect="1" noChangeArrowheads="1"/>
          </p:cNvPicPr>
          <p:nvPr/>
        </p:nvPicPr>
        <p:blipFill>
          <a:blip r:embed="rId3" cstate="print"/>
          <a:srcRect/>
          <a:stretch>
            <a:fillRect/>
          </a:stretch>
        </p:blipFill>
        <p:spPr bwMode="auto">
          <a:xfrm>
            <a:off x="395536" y="1916832"/>
            <a:ext cx="3635896" cy="2726922"/>
          </a:xfrm>
          <a:prstGeom prst="rect">
            <a:avLst/>
          </a:prstGeom>
          <a:noFill/>
          <a:ln w="9525">
            <a:noFill/>
            <a:miter lim="800000"/>
            <a:headEnd/>
            <a:tailEnd/>
          </a:ln>
        </p:spPr>
      </p:pic>
      <p:pic>
        <p:nvPicPr>
          <p:cNvPr id="136197" name="Picture 5"/>
          <p:cNvPicPr>
            <a:picLocks noChangeAspect="1" noChangeArrowheads="1"/>
          </p:cNvPicPr>
          <p:nvPr/>
        </p:nvPicPr>
        <p:blipFill>
          <a:blip r:embed="rId4" cstate="print"/>
          <a:srcRect l="9838" t="28754"/>
          <a:stretch>
            <a:fillRect/>
          </a:stretch>
        </p:blipFill>
        <p:spPr bwMode="auto">
          <a:xfrm>
            <a:off x="4932040" y="2420888"/>
            <a:ext cx="3624064" cy="1910639"/>
          </a:xfrm>
          <a:prstGeom prst="rect">
            <a:avLst/>
          </a:prstGeom>
          <a:noFill/>
          <a:ln w="9525">
            <a:noFill/>
            <a:miter lim="800000"/>
            <a:headEnd/>
            <a:tailEnd/>
          </a:ln>
        </p:spPr>
      </p:pic>
      <p:sp>
        <p:nvSpPr>
          <p:cNvPr id="33" name="ZoneTexte 32"/>
          <p:cNvSpPr txBox="1"/>
          <p:nvPr/>
        </p:nvSpPr>
        <p:spPr>
          <a:xfrm>
            <a:off x="1331640" y="5013176"/>
            <a:ext cx="6336704" cy="523220"/>
          </a:xfrm>
          <a:prstGeom prst="rect">
            <a:avLst/>
          </a:prstGeom>
          <a:noFill/>
        </p:spPr>
        <p:txBody>
          <a:bodyPr wrap="square" rtlCol="0">
            <a:spAutoFit/>
          </a:bodyPr>
          <a:lstStyle/>
          <a:p>
            <a:r>
              <a:rPr lang="fr-FR" sz="2800" dirty="0" smtClean="0"/>
              <a:t>La chaleur = forme dégradée de l’énergie</a:t>
            </a:r>
            <a:endParaRPr lang="fr-FR" sz="2800" dirty="0"/>
          </a:p>
        </p:txBody>
      </p:sp>
      <p:graphicFrame>
        <p:nvGraphicFramePr>
          <p:cNvPr id="136198" name="Object 6"/>
          <p:cNvGraphicFramePr>
            <a:graphicFrameLocks noChangeAspect="1"/>
          </p:cNvGraphicFramePr>
          <p:nvPr/>
        </p:nvGraphicFramePr>
        <p:xfrm>
          <a:off x="6012160" y="5949280"/>
          <a:ext cx="2327275" cy="571500"/>
        </p:xfrm>
        <a:graphic>
          <a:graphicData uri="http://schemas.openxmlformats.org/presentationml/2006/ole">
            <p:oleObj spid="_x0000_s136198" name="Équation" r:id="rId5" imgW="749160" imgH="203040" progId="Equation.3">
              <p:embed/>
            </p:oleObj>
          </a:graphicData>
        </a:graphic>
      </p:graphicFrame>
      <p:sp>
        <p:nvSpPr>
          <p:cNvPr id="34" name="ZoneTexte 33"/>
          <p:cNvSpPr txBox="1"/>
          <p:nvPr/>
        </p:nvSpPr>
        <p:spPr>
          <a:xfrm>
            <a:off x="1331640" y="5949280"/>
            <a:ext cx="4320480" cy="523220"/>
          </a:xfrm>
          <a:prstGeom prst="rect">
            <a:avLst/>
          </a:prstGeom>
          <a:noFill/>
        </p:spPr>
        <p:txBody>
          <a:bodyPr wrap="square" rtlCol="0">
            <a:spAutoFit/>
          </a:bodyPr>
          <a:lstStyle/>
          <a:p>
            <a:r>
              <a:rPr lang="fr-FR" sz="2800" dirty="0" smtClean="0"/>
              <a:t>Q en Joules ou en Calories</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198"/>
                                        </p:tgtEl>
                                        <p:attrNameLst>
                                          <p:attrName>style.visibility</p:attrName>
                                        </p:attrNameLst>
                                      </p:cBhvr>
                                      <p:to>
                                        <p:strVal val="visible"/>
                                      </p:to>
                                    </p:set>
                                    <p:animEffect transition="in" filter="fade">
                                      <p:cBhvr>
                                        <p:cTn id="12" dur="2000"/>
                                        <p:tgtEl>
                                          <p:spTgt spid="13619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494670"/>
            <a:ext cx="8712968" cy="3046988"/>
          </a:xfrm>
          <a:prstGeom prst="rect">
            <a:avLst/>
          </a:prstGeom>
        </p:spPr>
        <p:txBody>
          <a:bodyPr wrap="square">
            <a:spAutoFit/>
          </a:bodyPr>
          <a:lstStyle/>
          <a:p>
            <a:pPr algn="ctr"/>
            <a:r>
              <a:rPr lang="fr-FR" sz="2400" dirty="0" smtClean="0"/>
              <a:t>« Une </a:t>
            </a:r>
            <a:r>
              <a:rPr lang="fr-FR" sz="2400" dirty="0"/>
              <a:t>théorie est d’autant plus influente qu’elle donne plus de simplicité à ses </a:t>
            </a:r>
            <a:r>
              <a:rPr lang="fr-FR" sz="2400" dirty="0" smtClean="0"/>
              <a:t>prémisses, qu’elle </a:t>
            </a:r>
            <a:r>
              <a:rPr lang="fr-FR" sz="2400" dirty="0"/>
              <a:t>associe un grand nombre de types d’objets distincts, et que son domaine </a:t>
            </a:r>
            <a:r>
              <a:rPr lang="fr-FR" sz="2400" dirty="0" smtClean="0"/>
              <a:t>d’application est </a:t>
            </a:r>
            <a:r>
              <a:rPr lang="fr-FR" sz="2400" dirty="0"/>
              <a:t>étendu. C’est de là que découle l’impression profonde qu’exerça sur moi </a:t>
            </a:r>
            <a:r>
              <a:rPr lang="fr-FR" sz="2400" dirty="0" smtClean="0"/>
              <a:t>la thermodynamique </a:t>
            </a:r>
            <a:r>
              <a:rPr lang="fr-FR" sz="2400" dirty="0"/>
              <a:t>classique. </a:t>
            </a:r>
            <a:endParaRPr lang="fr-FR" sz="2400" dirty="0" smtClean="0"/>
          </a:p>
          <a:p>
            <a:pPr algn="ctr"/>
            <a:r>
              <a:rPr lang="fr-FR" sz="2400" dirty="0" smtClean="0"/>
              <a:t>C’est </a:t>
            </a:r>
            <a:r>
              <a:rPr lang="fr-FR" sz="2400" dirty="0"/>
              <a:t>la seule théorie physique d’une portée universelle dont </a:t>
            </a:r>
            <a:r>
              <a:rPr lang="fr-FR" sz="2400" dirty="0" smtClean="0"/>
              <a:t>je sois </a:t>
            </a:r>
            <a:r>
              <a:rPr lang="fr-FR" sz="2400" dirty="0"/>
              <a:t>convaincu que, dans le domaine d’application défini par ses concepts fondamentaux, </a:t>
            </a:r>
            <a:r>
              <a:rPr lang="fr-FR" sz="2400" dirty="0" smtClean="0"/>
              <a:t>elle ne </a:t>
            </a:r>
            <a:r>
              <a:rPr lang="fr-FR" sz="2400" dirty="0"/>
              <a:t>sera jamais </a:t>
            </a:r>
            <a:r>
              <a:rPr lang="fr-FR" sz="2400" dirty="0" smtClean="0"/>
              <a:t>détrônée »</a:t>
            </a:r>
            <a:endParaRPr lang="fr-FR" sz="2400" dirty="0"/>
          </a:p>
        </p:txBody>
      </p:sp>
      <p:sp>
        <p:nvSpPr>
          <p:cNvPr id="7" name="Rectangle à coins arrondis 6"/>
          <p:cNvSpPr/>
          <p:nvPr/>
        </p:nvSpPr>
        <p:spPr>
          <a:xfrm>
            <a:off x="179512" y="332656"/>
            <a:ext cx="8784976" cy="3528392"/>
          </a:xfrm>
          <a:prstGeom prst="wedgeRoundRectCallout">
            <a:avLst>
              <a:gd name="adj1" fmla="val -3654"/>
              <a:gd name="adj2" fmla="val 6577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p:cNvGrpSpPr/>
          <p:nvPr/>
        </p:nvGrpSpPr>
        <p:grpSpPr>
          <a:xfrm>
            <a:off x="4572000" y="4293096"/>
            <a:ext cx="2808312" cy="2238375"/>
            <a:chOff x="4572000" y="4293096"/>
            <a:chExt cx="2808312" cy="2238375"/>
          </a:xfrm>
        </p:grpSpPr>
        <p:pic>
          <p:nvPicPr>
            <p:cNvPr id="6146" name="Picture 2"/>
            <p:cNvPicPr>
              <a:picLocks noChangeAspect="1" noChangeArrowheads="1"/>
            </p:cNvPicPr>
            <p:nvPr/>
          </p:nvPicPr>
          <p:blipFill>
            <a:blip r:embed="rId2" cstate="print"/>
            <a:srcRect/>
            <a:stretch>
              <a:fillRect/>
            </a:stretch>
          </p:blipFill>
          <p:spPr bwMode="auto">
            <a:xfrm>
              <a:off x="4572000" y="4293096"/>
              <a:ext cx="1495425" cy="2238375"/>
            </a:xfrm>
            <a:prstGeom prst="rect">
              <a:avLst/>
            </a:prstGeom>
            <a:noFill/>
            <a:ln w="9525">
              <a:noFill/>
              <a:miter lim="800000"/>
              <a:headEnd/>
              <a:tailEnd/>
            </a:ln>
          </p:spPr>
        </p:pic>
        <p:sp>
          <p:nvSpPr>
            <p:cNvPr id="9" name="ZoneTexte 8"/>
            <p:cNvSpPr txBox="1"/>
            <p:nvPr/>
          </p:nvSpPr>
          <p:spPr>
            <a:xfrm>
              <a:off x="6084168" y="6093296"/>
              <a:ext cx="1296144" cy="369332"/>
            </a:xfrm>
            <a:prstGeom prst="rect">
              <a:avLst/>
            </a:prstGeom>
            <a:noFill/>
          </p:spPr>
          <p:txBody>
            <a:bodyPr wrap="square" rtlCol="0">
              <a:spAutoFit/>
            </a:bodyPr>
            <a:lstStyle/>
            <a:p>
              <a:pPr algn="ctr"/>
              <a:r>
                <a:rPr lang="fr-FR" dirty="0" smtClean="0"/>
                <a:t>A.EINSTEIN</a:t>
              </a:r>
              <a:endParaRPr lang="fr-F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l="50793" t="23100" r="24795" b="46101"/>
          <a:stretch>
            <a:fillRect/>
          </a:stretch>
        </p:blipFill>
        <p:spPr bwMode="auto">
          <a:xfrm>
            <a:off x="539552" y="2492896"/>
            <a:ext cx="4680520" cy="3321660"/>
          </a:xfrm>
          <a:prstGeom prst="rect">
            <a:avLst/>
          </a:prstGeom>
          <a:noFill/>
          <a:ln w="9525">
            <a:noFill/>
            <a:miter lim="800000"/>
            <a:headEnd/>
            <a:tailEnd/>
          </a:ln>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42) Premier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424) Equivalence chaleur-travail</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ZoneTexte 6"/>
          <p:cNvSpPr txBox="1"/>
          <p:nvPr/>
        </p:nvSpPr>
        <p:spPr>
          <a:xfrm>
            <a:off x="611560" y="1628800"/>
            <a:ext cx="4248472" cy="523220"/>
          </a:xfrm>
          <a:prstGeom prst="rect">
            <a:avLst/>
          </a:prstGeom>
          <a:noFill/>
        </p:spPr>
        <p:txBody>
          <a:bodyPr wrap="square" rtlCol="0">
            <a:spAutoFit/>
          </a:bodyPr>
          <a:lstStyle/>
          <a:p>
            <a:r>
              <a:rPr lang="fr-FR" sz="2800" dirty="0" smtClean="0"/>
              <a:t>Expérience de JOULE (1850)</a:t>
            </a:r>
            <a:endParaRPr lang="fr-FR" sz="2800" dirty="0"/>
          </a:p>
        </p:txBody>
      </p:sp>
      <p:sp>
        <p:nvSpPr>
          <p:cNvPr id="9" name="ZoneTexte 8"/>
          <p:cNvSpPr txBox="1"/>
          <p:nvPr/>
        </p:nvSpPr>
        <p:spPr>
          <a:xfrm>
            <a:off x="5292080" y="2420888"/>
            <a:ext cx="3600400" cy="2677656"/>
          </a:xfrm>
          <a:prstGeom prst="rect">
            <a:avLst/>
          </a:prstGeom>
          <a:noFill/>
        </p:spPr>
        <p:txBody>
          <a:bodyPr wrap="square" rtlCol="0">
            <a:spAutoFit/>
          </a:bodyPr>
          <a:lstStyle/>
          <a:p>
            <a:pPr algn="ctr"/>
            <a:r>
              <a:rPr lang="fr-FR" sz="2800" dirty="0" smtClean="0"/>
              <a:t>Comparaison de </a:t>
            </a:r>
            <a:r>
              <a:rPr lang="fr-FR" sz="2800" dirty="0" smtClean="0">
                <a:sym typeface="Symbol"/>
              </a:rPr>
              <a:t></a:t>
            </a:r>
            <a:r>
              <a:rPr lang="fr-FR" sz="2800" dirty="0" smtClean="0"/>
              <a:t>T à l’énergie mécanique dépensée pour produire cette élévation de température </a:t>
            </a:r>
            <a:endParaRPr lang="fr-FR" sz="28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42) Premier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425) Principe de l’état initial et final</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pSp>
        <p:nvGrpSpPr>
          <p:cNvPr id="8" name="Groupe 7"/>
          <p:cNvGrpSpPr/>
          <p:nvPr/>
        </p:nvGrpSpPr>
        <p:grpSpPr>
          <a:xfrm>
            <a:off x="107504" y="1700808"/>
            <a:ext cx="8748464" cy="4032448"/>
            <a:chOff x="395536" y="1844824"/>
            <a:chExt cx="8748464" cy="4032448"/>
          </a:xfrm>
        </p:grpSpPr>
        <p:sp>
          <p:nvSpPr>
            <p:cNvPr id="10" name="Ellipse 9"/>
            <p:cNvSpPr/>
            <p:nvPr/>
          </p:nvSpPr>
          <p:spPr>
            <a:xfrm>
              <a:off x="395536" y="1844824"/>
              <a:ext cx="8748464" cy="40324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
            <p:cNvSpPr>
              <a:spLocks noChangeArrowheads="1"/>
            </p:cNvSpPr>
            <p:nvPr/>
          </p:nvSpPr>
          <p:spPr bwMode="auto">
            <a:xfrm>
              <a:off x="1115616" y="2204864"/>
              <a:ext cx="7416824"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fr-FR" sz="2800" dirty="0" smtClean="0">
                  <a:latin typeface="Arial" pitchFamily="34" charset="0"/>
                  <a:cs typeface="Arial" pitchFamily="34" charset="0"/>
                </a:rPr>
                <a:t>Lorsqu’un</a:t>
              </a:r>
              <a:r>
                <a:rPr kumimoji="0" lang="fr-FR" sz="2800" i="0" u="none" strike="noStrike" cap="none" normalizeH="0" dirty="0" smtClean="0">
                  <a:ln>
                    <a:noFill/>
                  </a:ln>
                  <a:solidFill>
                    <a:schemeClr val="tx1"/>
                  </a:solidFill>
                  <a:effectLst/>
                  <a:latin typeface="Arial" pitchFamily="34" charset="0"/>
                  <a:cs typeface="Arial" pitchFamily="34" charset="0"/>
                </a:rPr>
                <a:t> système parcourt une  transformation d’un état initial à un état final au cours de laquelle il n’y a qu’échange de chaleur et de travail avec le milieu extérieur, alors :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fr-FR" sz="2800" i="0" u="none" strike="noStrike" cap="none" normalizeH="0" dirty="0" smtClean="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lang="fr-FR" sz="2800" baseline="0" dirty="0" smtClean="0">
                  <a:latin typeface="Arial" pitchFamily="34" charset="0"/>
                  <a:cs typeface="Arial" pitchFamily="34" charset="0"/>
                  <a:sym typeface="Symbol"/>
                </a:rPr>
                <a:t>   </a:t>
              </a:r>
              <a:r>
                <a:rPr lang="fr-FR" sz="2800" baseline="0" dirty="0" smtClean="0">
                  <a:latin typeface="Arial" pitchFamily="34" charset="0"/>
                  <a:cs typeface="Arial" pitchFamily="34" charset="0"/>
                </a:rPr>
                <a:t>U</a:t>
              </a:r>
              <a:r>
                <a:rPr lang="fr-FR" sz="2800" dirty="0" smtClean="0">
                  <a:latin typeface="Arial" pitchFamily="34" charset="0"/>
                  <a:cs typeface="Arial" pitchFamily="34" charset="0"/>
                </a:rPr>
                <a:t> = W + Q</a:t>
              </a:r>
              <a:endParaRPr kumimoji="0" lang="fr-FR" sz="2800" i="0" u="none" strike="noStrike" cap="none" normalizeH="0" baseline="0" dirty="0" smtClean="0">
                <a:ln>
                  <a:noFill/>
                </a:ln>
                <a:solidFill>
                  <a:schemeClr val="tx1"/>
                </a:solidFill>
                <a:effectLst/>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42) Premier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425) Principe de l’état initial et final</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38242" name="Picture 2"/>
          <p:cNvPicPr>
            <a:picLocks noChangeAspect="1" noChangeArrowheads="1"/>
          </p:cNvPicPr>
          <p:nvPr/>
        </p:nvPicPr>
        <p:blipFill>
          <a:blip r:embed="rId3" cstate="print"/>
          <a:srcRect l="17052"/>
          <a:stretch>
            <a:fillRect/>
          </a:stretch>
        </p:blipFill>
        <p:spPr bwMode="auto">
          <a:xfrm>
            <a:off x="179512" y="1628800"/>
            <a:ext cx="3152403" cy="2286000"/>
          </a:xfrm>
          <a:prstGeom prst="rect">
            <a:avLst/>
          </a:prstGeom>
          <a:noFill/>
          <a:ln w="9525">
            <a:noFill/>
            <a:miter lim="800000"/>
            <a:headEnd/>
            <a:tailEnd/>
          </a:ln>
        </p:spPr>
      </p:pic>
      <p:graphicFrame>
        <p:nvGraphicFramePr>
          <p:cNvPr id="138243" name="Object 3"/>
          <p:cNvGraphicFramePr>
            <a:graphicFrameLocks noChangeAspect="1"/>
          </p:cNvGraphicFramePr>
          <p:nvPr/>
        </p:nvGraphicFramePr>
        <p:xfrm>
          <a:off x="3491880" y="1844824"/>
          <a:ext cx="5578475" cy="571500"/>
        </p:xfrm>
        <a:graphic>
          <a:graphicData uri="http://schemas.openxmlformats.org/presentationml/2006/ole">
            <p:oleObj spid="_x0000_s138243" name="Équation" r:id="rId4" imgW="2070000" imgH="203040" progId="Equation.3">
              <p:embed/>
            </p:oleObj>
          </a:graphicData>
        </a:graphic>
      </p:graphicFrame>
      <p:sp>
        <p:nvSpPr>
          <p:cNvPr id="8" name="Flèche vers le bas 7"/>
          <p:cNvSpPr/>
          <p:nvPr/>
        </p:nvSpPr>
        <p:spPr>
          <a:xfrm>
            <a:off x="6084168" y="2636912"/>
            <a:ext cx="21602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4572000" y="3140968"/>
            <a:ext cx="3384376" cy="523220"/>
          </a:xfrm>
          <a:prstGeom prst="rect">
            <a:avLst/>
          </a:prstGeom>
          <a:noFill/>
        </p:spPr>
        <p:txBody>
          <a:bodyPr wrap="square" rtlCol="0">
            <a:spAutoFit/>
          </a:bodyPr>
          <a:lstStyle/>
          <a:p>
            <a:pPr algn="ctr"/>
            <a:r>
              <a:rPr lang="fr-FR" sz="2800" dirty="0" smtClean="0">
                <a:sym typeface="Symbol"/>
              </a:rPr>
              <a:t>U = fonction d’état</a:t>
            </a:r>
            <a:endParaRPr lang="fr-FR" sz="2800" dirty="0"/>
          </a:p>
        </p:txBody>
      </p:sp>
      <p:graphicFrame>
        <p:nvGraphicFramePr>
          <p:cNvPr id="138244" name="Object 4"/>
          <p:cNvGraphicFramePr>
            <a:graphicFrameLocks noChangeAspect="1"/>
          </p:cNvGraphicFramePr>
          <p:nvPr/>
        </p:nvGraphicFramePr>
        <p:xfrm>
          <a:off x="4205138" y="4252620"/>
          <a:ext cx="4184650" cy="928687"/>
        </p:xfrm>
        <a:graphic>
          <a:graphicData uri="http://schemas.openxmlformats.org/presentationml/2006/ole">
            <p:oleObj spid="_x0000_s138244" name="Équation" r:id="rId5" imgW="1346040" imgH="330120" progId="Equation.3">
              <p:embed/>
            </p:oleObj>
          </a:graphicData>
        </a:graphic>
      </p:graphicFrame>
      <p:graphicFrame>
        <p:nvGraphicFramePr>
          <p:cNvPr id="138245" name="Object 5"/>
          <p:cNvGraphicFramePr>
            <a:graphicFrameLocks noChangeAspect="1"/>
          </p:cNvGraphicFramePr>
          <p:nvPr/>
        </p:nvGraphicFramePr>
        <p:xfrm>
          <a:off x="4644008" y="5661248"/>
          <a:ext cx="4022065" cy="789111"/>
        </p:xfrm>
        <a:graphic>
          <a:graphicData uri="http://schemas.openxmlformats.org/presentationml/2006/ole">
            <p:oleObj spid="_x0000_s138245" name="Équation" r:id="rId6" imgW="939600" imgH="203040" progId="Equation.3">
              <p:embed/>
            </p:oleObj>
          </a:graphicData>
        </a:graphic>
      </p:graphicFrame>
      <p:sp>
        <p:nvSpPr>
          <p:cNvPr id="12" name="ZoneTexte 11"/>
          <p:cNvSpPr txBox="1"/>
          <p:nvPr/>
        </p:nvSpPr>
        <p:spPr>
          <a:xfrm>
            <a:off x="251520" y="5877272"/>
            <a:ext cx="4248472" cy="523220"/>
          </a:xfrm>
          <a:prstGeom prst="rect">
            <a:avLst/>
          </a:prstGeom>
          <a:noFill/>
        </p:spPr>
        <p:txBody>
          <a:bodyPr wrap="square" rtlCol="0">
            <a:spAutoFit/>
          </a:bodyPr>
          <a:lstStyle/>
          <a:p>
            <a:r>
              <a:rPr lang="fr-FR" sz="2800" dirty="0" smtClean="0"/>
              <a:t>Variation élémentaire de U:</a:t>
            </a:r>
            <a:endParaRPr lang="fr-FR" sz="2800" dirty="0"/>
          </a:p>
        </p:txBody>
      </p:sp>
      <p:sp>
        <p:nvSpPr>
          <p:cNvPr id="13" name="Flèche vers le bas 12"/>
          <p:cNvSpPr/>
          <p:nvPr/>
        </p:nvSpPr>
        <p:spPr>
          <a:xfrm>
            <a:off x="6084168" y="3717032"/>
            <a:ext cx="21602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fade">
                                      <p:cBhvr>
                                        <p:cTn id="7" dur="2000"/>
                                        <p:tgtEl>
                                          <p:spTgt spid="1382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38244"/>
                                        </p:tgtEl>
                                        <p:attrNameLst>
                                          <p:attrName>style.visibility</p:attrName>
                                        </p:attrNameLst>
                                      </p:cBhvr>
                                      <p:to>
                                        <p:strVal val="visible"/>
                                      </p:to>
                                    </p:set>
                                    <p:animEffect transition="in" filter="fade">
                                      <p:cBhvr>
                                        <p:cTn id="15" dur="2000"/>
                                        <p:tgtEl>
                                          <p:spTgt spid="1382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8245"/>
                                        </p:tgtEl>
                                        <p:attrNameLst>
                                          <p:attrName>style.visibility</p:attrName>
                                        </p:attrNameLst>
                                      </p:cBhvr>
                                      <p:to>
                                        <p:strVal val="visible"/>
                                      </p:to>
                                    </p:set>
                                    <p:animEffect transition="in" filter="fade">
                                      <p:cBhvr>
                                        <p:cTn id="20" dur="2000"/>
                                        <p:tgtEl>
                                          <p:spTgt spid="13824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431) Coefficients calorimétriques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9" name="Rectangle à coins arrondis 8"/>
          <p:cNvSpPr/>
          <p:nvPr/>
        </p:nvSpPr>
        <p:spPr>
          <a:xfrm>
            <a:off x="899592" y="1772816"/>
            <a:ext cx="2088232" cy="10801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259632" y="2008004"/>
            <a:ext cx="1368152" cy="523220"/>
          </a:xfrm>
          <a:prstGeom prst="rect">
            <a:avLst/>
          </a:prstGeom>
          <a:noFill/>
        </p:spPr>
        <p:txBody>
          <a:bodyPr wrap="square" rtlCol="0">
            <a:spAutoFit/>
          </a:bodyPr>
          <a:lstStyle/>
          <a:p>
            <a:pPr algn="ctr"/>
            <a:r>
              <a:rPr lang="fr-FR" sz="2800" dirty="0" smtClean="0"/>
              <a:t>GP</a:t>
            </a:r>
            <a:endParaRPr lang="fr-FR" sz="2800" dirty="0"/>
          </a:p>
        </p:txBody>
      </p:sp>
      <p:cxnSp>
        <p:nvCxnSpPr>
          <p:cNvPr id="14" name="Connecteur droit avec flèche 13"/>
          <p:cNvCxnSpPr/>
          <p:nvPr/>
        </p:nvCxnSpPr>
        <p:spPr>
          <a:xfrm>
            <a:off x="3203848" y="2348880"/>
            <a:ext cx="24482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Rectangle à coins arrondis 14"/>
          <p:cNvSpPr/>
          <p:nvPr/>
        </p:nvSpPr>
        <p:spPr>
          <a:xfrm>
            <a:off x="5940152" y="1719972"/>
            <a:ext cx="2088232" cy="10801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6300192" y="1983621"/>
            <a:ext cx="1368152" cy="523220"/>
          </a:xfrm>
          <a:prstGeom prst="rect">
            <a:avLst/>
          </a:prstGeom>
          <a:noFill/>
        </p:spPr>
        <p:txBody>
          <a:bodyPr wrap="square" rtlCol="0">
            <a:spAutoFit/>
          </a:bodyPr>
          <a:lstStyle/>
          <a:p>
            <a:pPr algn="ctr"/>
            <a:r>
              <a:rPr lang="fr-FR" sz="2800" dirty="0" smtClean="0"/>
              <a:t>GP</a:t>
            </a:r>
            <a:endParaRPr lang="fr-FR" sz="2800" dirty="0"/>
          </a:p>
        </p:txBody>
      </p:sp>
      <p:sp>
        <p:nvSpPr>
          <p:cNvPr id="17" name="ZoneTexte 16"/>
          <p:cNvSpPr txBox="1"/>
          <p:nvPr/>
        </p:nvSpPr>
        <p:spPr>
          <a:xfrm>
            <a:off x="1259632" y="3016116"/>
            <a:ext cx="1440160" cy="523220"/>
          </a:xfrm>
          <a:prstGeom prst="rect">
            <a:avLst/>
          </a:prstGeom>
          <a:noFill/>
        </p:spPr>
        <p:txBody>
          <a:bodyPr wrap="square" rtlCol="0">
            <a:spAutoFit/>
          </a:bodyPr>
          <a:lstStyle/>
          <a:p>
            <a:pPr algn="ctr"/>
            <a:r>
              <a:rPr lang="fr-FR" sz="2800" dirty="0" smtClean="0"/>
              <a:t>P, T, V</a:t>
            </a:r>
          </a:p>
        </p:txBody>
      </p:sp>
      <p:sp>
        <p:nvSpPr>
          <p:cNvPr id="18" name="ZoneTexte 17"/>
          <p:cNvSpPr txBox="1"/>
          <p:nvPr/>
        </p:nvSpPr>
        <p:spPr>
          <a:xfrm>
            <a:off x="5436096" y="3068960"/>
            <a:ext cx="3312368" cy="523220"/>
          </a:xfrm>
          <a:prstGeom prst="rect">
            <a:avLst/>
          </a:prstGeom>
          <a:noFill/>
        </p:spPr>
        <p:txBody>
          <a:bodyPr wrap="square" rtlCol="0">
            <a:spAutoFit/>
          </a:bodyPr>
          <a:lstStyle/>
          <a:p>
            <a:r>
              <a:rPr lang="fr-FR" sz="2800" dirty="0" smtClean="0"/>
              <a:t>P + </a:t>
            </a:r>
            <a:r>
              <a:rPr lang="fr-FR" sz="2800" dirty="0" err="1" smtClean="0"/>
              <a:t>dP</a:t>
            </a:r>
            <a:r>
              <a:rPr lang="fr-FR" sz="2800" dirty="0" smtClean="0"/>
              <a:t>, T + </a:t>
            </a:r>
            <a:r>
              <a:rPr lang="fr-FR" sz="2800" dirty="0" err="1" smtClean="0"/>
              <a:t>dT</a:t>
            </a:r>
            <a:r>
              <a:rPr lang="fr-FR" sz="2800" dirty="0" smtClean="0"/>
              <a:t>, V + </a:t>
            </a:r>
            <a:r>
              <a:rPr lang="fr-FR" sz="2800" dirty="0" err="1" smtClean="0"/>
              <a:t>dV</a:t>
            </a:r>
            <a:endParaRPr lang="fr-FR" sz="2800" dirty="0"/>
          </a:p>
        </p:txBody>
      </p:sp>
      <p:sp>
        <p:nvSpPr>
          <p:cNvPr id="19" name="ZoneTexte 18"/>
          <p:cNvSpPr txBox="1"/>
          <p:nvPr/>
        </p:nvSpPr>
        <p:spPr>
          <a:xfrm>
            <a:off x="3203848" y="1268760"/>
            <a:ext cx="2448272" cy="954107"/>
          </a:xfrm>
          <a:prstGeom prst="rect">
            <a:avLst/>
          </a:prstGeom>
          <a:noFill/>
        </p:spPr>
        <p:txBody>
          <a:bodyPr wrap="square" rtlCol="0">
            <a:spAutoFit/>
          </a:bodyPr>
          <a:lstStyle/>
          <a:p>
            <a:pPr algn="ctr"/>
            <a:r>
              <a:rPr lang="fr-FR" sz="2800" dirty="0" smtClean="0"/>
              <a:t>Transformation élémentaire </a:t>
            </a:r>
            <a:r>
              <a:rPr lang="fr-FR" sz="2800" dirty="0" err="1" smtClean="0"/>
              <a:t>qs</a:t>
            </a:r>
            <a:endParaRPr lang="fr-FR" sz="2800" dirty="0"/>
          </a:p>
        </p:txBody>
      </p:sp>
      <p:graphicFrame>
        <p:nvGraphicFramePr>
          <p:cNvPr id="139266" name="Object 2"/>
          <p:cNvGraphicFramePr>
            <a:graphicFrameLocks noChangeAspect="1"/>
          </p:cNvGraphicFramePr>
          <p:nvPr/>
        </p:nvGraphicFramePr>
        <p:xfrm>
          <a:off x="3635896" y="3861048"/>
          <a:ext cx="2016224" cy="1031648"/>
        </p:xfrm>
        <a:graphic>
          <a:graphicData uri="http://schemas.openxmlformats.org/presentationml/2006/ole">
            <p:oleObj spid="_x0000_s334850" name="Équation" r:id="rId3" imgW="787320" imgH="444240" progId="Equation.3">
              <p:embed/>
            </p:oleObj>
          </a:graphicData>
        </a:graphic>
      </p:graphicFrame>
      <p:sp>
        <p:nvSpPr>
          <p:cNvPr id="21" name="ZoneTexte 20"/>
          <p:cNvSpPr txBox="1"/>
          <p:nvPr/>
        </p:nvSpPr>
        <p:spPr>
          <a:xfrm>
            <a:off x="107504" y="3843045"/>
            <a:ext cx="3312368" cy="954107"/>
          </a:xfrm>
          <a:prstGeom prst="rect">
            <a:avLst/>
          </a:prstGeom>
          <a:noFill/>
        </p:spPr>
        <p:txBody>
          <a:bodyPr wrap="square" rtlCol="0">
            <a:spAutoFit/>
          </a:bodyPr>
          <a:lstStyle/>
          <a:p>
            <a:pPr algn="ctr"/>
            <a:r>
              <a:rPr lang="fr-FR" sz="2800" dirty="0" smtClean="0"/>
              <a:t>Capacité thermique massique à V = </a:t>
            </a:r>
            <a:r>
              <a:rPr lang="fr-FR" sz="2800" dirty="0" err="1" smtClean="0"/>
              <a:t>Cte</a:t>
            </a:r>
            <a:endParaRPr lang="fr-FR" sz="2800" dirty="0"/>
          </a:p>
        </p:txBody>
      </p:sp>
      <p:sp>
        <p:nvSpPr>
          <p:cNvPr id="22" name="ZoneTexte 21"/>
          <p:cNvSpPr txBox="1"/>
          <p:nvPr/>
        </p:nvSpPr>
        <p:spPr>
          <a:xfrm>
            <a:off x="35496" y="5373216"/>
            <a:ext cx="3312368" cy="954107"/>
          </a:xfrm>
          <a:prstGeom prst="rect">
            <a:avLst/>
          </a:prstGeom>
          <a:noFill/>
        </p:spPr>
        <p:txBody>
          <a:bodyPr wrap="square" rtlCol="0">
            <a:spAutoFit/>
          </a:bodyPr>
          <a:lstStyle/>
          <a:p>
            <a:pPr algn="ctr"/>
            <a:r>
              <a:rPr lang="fr-FR" sz="2800" dirty="0" smtClean="0"/>
              <a:t>Capacité thermique massique à P = </a:t>
            </a:r>
            <a:r>
              <a:rPr lang="fr-FR" sz="2800" dirty="0" err="1" smtClean="0"/>
              <a:t>Cte</a:t>
            </a:r>
            <a:endParaRPr lang="fr-FR" sz="2800" dirty="0"/>
          </a:p>
        </p:txBody>
      </p:sp>
      <p:graphicFrame>
        <p:nvGraphicFramePr>
          <p:cNvPr id="139268" name="Object 4"/>
          <p:cNvGraphicFramePr>
            <a:graphicFrameLocks noChangeAspect="1"/>
          </p:cNvGraphicFramePr>
          <p:nvPr/>
        </p:nvGraphicFramePr>
        <p:xfrm>
          <a:off x="3724275" y="5430838"/>
          <a:ext cx="1984375" cy="1044575"/>
        </p:xfrm>
        <a:graphic>
          <a:graphicData uri="http://schemas.openxmlformats.org/presentationml/2006/ole">
            <p:oleObj spid="_x0000_s334851" name="Équation" r:id="rId4" imgW="787320" imgH="457200" progId="Equation.3">
              <p:embed/>
            </p:oleObj>
          </a:graphicData>
        </a:graphic>
      </p:graphicFrame>
      <p:graphicFrame>
        <p:nvGraphicFramePr>
          <p:cNvPr id="139269" name="Object 5"/>
          <p:cNvGraphicFramePr>
            <a:graphicFrameLocks noChangeAspect="1"/>
          </p:cNvGraphicFramePr>
          <p:nvPr/>
        </p:nvGraphicFramePr>
        <p:xfrm>
          <a:off x="6617743" y="4196070"/>
          <a:ext cx="2354262" cy="592138"/>
        </p:xfrm>
        <a:graphic>
          <a:graphicData uri="http://schemas.openxmlformats.org/presentationml/2006/ole">
            <p:oleObj spid="_x0000_s334852" name="Équation" r:id="rId5" imgW="825480" imgH="228600" progId="Equation.3">
              <p:embed/>
            </p:oleObj>
          </a:graphicData>
        </a:graphic>
      </p:graphicFrame>
      <p:graphicFrame>
        <p:nvGraphicFramePr>
          <p:cNvPr id="139272" name="Object 8">
            <a:hlinkClick r:id="rId6" action="ppaction://hlinksldjump"/>
          </p:cNvPr>
          <p:cNvGraphicFramePr>
            <a:graphicFrameLocks noChangeAspect="1"/>
          </p:cNvGraphicFramePr>
          <p:nvPr/>
        </p:nvGraphicFramePr>
        <p:xfrm>
          <a:off x="6610226" y="5573713"/>
          <a:ext cx="2354262" cy="623887"/>
        </p:xfrm>
        <a:graphic>
          <a:graphicData uri="http://schemas.openxmlformats.org/presentationml/2006/ole">
            <p:oleObj spid="_x0000_s334853" name="Équation" r:id="rId7" imgW="825480" imgH="241200" progId="Equation.3">
              <p:embed/>
            </p:oleObj>
          </a:graphicData>
        </a:graphic>
      </p:graphicFrame>
      <p:sp>
        <p:nvSpPr>
          <p:cNvPr id="27" name="ZoneTexte 26"/>
          <p:cNvSpPr txBox="1"/>
          <p:nvPr/>
        </p:nvSpPr>
        <p:spPr>
          <a:xfrm>
            <a:off x="3203848" y="2420888"/>
            <a:ext cx="2448272" cy="523220"/>
          </a:xfrm>
          <a:prstGeom prst="rect">
            <a:avLst/>
          </a:prstGeom>
          <a:noFill/>
        </p:spPr>
        <p:txBody>
          <a:bodyPr wrap="square" rtlCol="0">
            <a:spAutoFit/>
          </a:bodyPr>
          <a:lstStyle/>
          <a:p>
            <a:pPr algn="ctr"/>
            <a:r>
              <a:rPr lang="fr-FR" sz="2800" dirty="0" smtClean="0"/>
              <a:t>1 masse unité</a:t>
            </a:r>
            <a:endParaRPr lang="fr-FR" sz="2800" dirty="0"/>
          </a:p>
        </p:txBody>
      </p:sp>
      <p:sp>
        <p:nvSpPr>
          <p:cNvPr id="20" name="Flèche droite 19"/>
          <p:cNvSpPr/>
          <p:nvPr/>
        </p:nvSpPr>
        <p:spPr>
          <a:xfrm>
            <a:off x="5940152" y="4509120"/>
            <a:ext cx="432048"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droite 22"/>
          <p:cNvSpPr/>
          <p:nvPr/>
        </p:nvSpPr>
        <p:spPr>
          <a:xfrm>
            <a:off x="6012160" y="5805264"/>
            <a:ext cx="432048"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6547748" y="4916458"/>
            <a:ext cx="2448272" cy="523220"/>
          </a:xfrm>
          <a:prstGeom prst="rect">
            <a:avLst/>
          </a:prstGeom>
          <a:noFill/>
        </p:spPr>
        <p:txBody>
          <a:bodyPr wrap="square" rtlCol="0">
            <a:spAutoFit/>
          </a:bodyPr>
          <a:lstStyle/>
          <a:p>
            <a:pPr algn="ctr"/>
            <a:r>
              <a:rPr lang="fr-FR" sz="2800" dirty="0" smtClean="0"/>
              <a:t>1 masse unité</a:t>
            </a:r>
            <a:endParaRPr lang="fr-FR" sz="2800" dirty="0"/>
          </a:p>
        </p:txBody>
      </p:sp>
      <p:sp>
        <p:nvSpPr>
          <p:cNvPr id="26" name="Flèche courbée vers le haut 25">
            <a:hlinkClick r:id="rId8" action="ppaction://hlinksldjump"/>
          </p:cNvPr>
          <p:cNvSpPr/>
          <p:nvPr/>
        </p:nvSpPr>
        <p:spPr>
          <a:xfrm>
            <a:off x="8172400" y="1124744"/>
            <a:ext cx="755576" cy="43204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39266"/>
                                        </p:tgtEl>
                                        <p:attrNameLst>
                                          <p:attrName>style.visibility</p:attrName>
                                        </p:attrNameLst>
                                      </p:cBhvr>
                                      <p:to>
                                        <p:strVal val="visible"/>
                                      </p:to>
                                    </p:set>
                                    <p:animEffect transition="in" filter="fade">
                                      <p:cBhvr>
                                        <p:cTn id="10" dur="2000"/>
                                        <p:tgtEl>
                                          <p:spTgt spid="1392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269"/>
                                        </p:tgtEl>
                                        <p:attrNameLst>
                                          <p:attrName>style.visibility</p:attrName>
                                        </p:attrNameLst>
                                      </p:cBhvr>
                                      <p:to>
                                        <p:strVal val="visible"/>
                                      </p:to>
                                    </p:set>
                                    <p:animEffect transition="in" filter="fade">
                                      <p:cBhvr>
                                        <p:cTn id="15" dur="2000"/>
                                        <p:tgtEl>
                                          <p:spTgt spid="1392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20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139268"/>
                                        </p:tgtEl>
                                        <p:attrNameLst>
                                          <p:attrName>style.visibility</p:attrName>
                                        </p:attrNameLst>
                                      </p:cBhvr>
                                      <p:to>
                                        <p:strVal val="visible"/>
                                      </p:to>
                                    </p:set>
                                    <p:animEffect transition="in" filter="fade">
                                      <p:cBhvr>
                                        <p:cTn id="23" dur="2000"/>
                                        <p:tgtEl>
                                          <p:spTgt spid="13926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9272"/>
                                        </p:tgtEl>
                                        <p:attrNameLst>
                                          <p:attrName>style.visibility</p:attrName>
                                        </p:attrNameLst>
                                      </p:cBhvr>
                                      <p:to>
                                        <p:strVal val="visible"/>
                                      </p:to>
                                    </p:set>
                                    <p:animEffect transition="in" filter="fade">
                                      <p:cBhvr>
                                        <p:cTn id="28" dur="2000"/>
                                        <p:tgtEl>
                                          <p:spTgt spid="13927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431) Coefficients calorimétriques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9" name="Rectangle à coins arrondis 8"/>
          <p:cNvSpPr/>
          <p:nvPr/>
        </p:nvSpPr>
        <p:spPr>
          <a:xfrm>
            <a:off x="899592" y="1772816"/>
            <a:ext cx="2088232" cy="10801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259632" y="2008004"/>
            <a:ext cx="1368152" cy="523220"/>
          </a:xfrm>
          <a:prstGeom prst="rect">
            <a:avLst/>
          </a:prstGeom>
          <a:noFill/>
        </p:spPr>
        <p:txBody>
          <a:bodyPr wrap="square" rtlCol="0">
            <a:spAutoFit/>
          </a:bodyPr>
          <a:lstStyle/>
          <a:p>
            <a:pPr algn="ctr"/>
            <a:r>
              <a:rPr lang="fr-FR" sz="2800" dirty="0" smtClean="0"/>
              <a:t>GP</a:t>
            </a:r>
            <a:endParaRPr lang="fr-FR" sz="2800" dirty="0"/>
          </a:p>
        </p:txBody>
      </p:sp>
      <p:cxnSp>
        <p:nvCxnSpPr>
          <p:cNvPr id="14" name="Connecteur droit avec flèche 13"/>
          <p:cNvCxnSpPr/>
          <p:nvPr/>
        </p:nvCxnSpPr>
        <p:spPr>
          <a:xfrm>
            <a:off x="3203848" y="2348880"/>
            <a:ext cx="24482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Rectangle à coins arrondis 14"/>
          <p:cNvSpPr/>
          <p:nvPr/>
        </p:nvSpPr>
        <p:spPr>
          <a:xfrm>
            <a:off x="5940152" y="1719972"/>
            <a:ext cx="2088232" cy="10801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6300192" y="1983621"/>
            <a:ext cx="1368152" cy="523220"/>
          </a:xfrm>
          <a:prstGeom prst="rect">
            <a:avLst/>
          </a:prstGeom>
          <a:noFill/>
        </p:spPr>
        <p:txBody>
          <a:bodyPr wrap="square" rtlCol="0">
            <a:spAutoFit/>
          </a:bodyPr>
          <a:lstStyle/>
          <a:p>
            <a:pPr algn="ctr"/>
            <a:r>
              <a:rPr lang="fr-FR" sz="2800" dirty="0" smtClean="0"/>
              <a:t>GP</a:t>
            </a:r>
            <a:endParaRPr lang="fr-FR" sz="2800" dirty="0"/>
          </a:p>
        </p:txBody>
      </p:sp>
      <p:sp>
        <p:nvSpPr>
          <p:cNvPr id="17" name="ZoneTexte 16"/>
          <p:cNvSpPr txBox="1"/>
          <p:nvPr/>
        </p:nvSpPr>
        <p:spPr>
          <a:xfrm>
            <a:off x="1259632" y="3016116"/>
            <a:ext cx="1440160" cy="523220"/>
          </a:xfrm>
          <a:prstGeom prst="rect">
            <a:avLst/>
          </a:prstGeom>
          <a:noFill/>
        </p:spPr>
        <p:txBody>
          <a:bodyPr wrap="square" rtlCol="0">
            <a:spAutoFit/>
          </a:bodyPr>
          <a:lstStyle/>
          <a:p>
            <a:pPr algn="ctr"/>
            <a:r>
              <a:rPr lang="fr-FR" sz="2800" dirty="0" smtClean="0"/>
              <a:t>P, T, V</a:t>
            </a:r>
          </a:p>
        </p:txBody>
      </p:sp>
      <p:sp>
        <p:nvSpPr>
          <p:cNvPr id="18" name="ZoneTexte 17"/>
          <p:cNvSpPr txBox="1"/>
          <p:nvPr/>
        </p:nvSpPr>
        <p:spPr>
          <a:xfrm>
            <a:off x="5436096" y="3068960"/>
            <a:ext cx="3312368" cy="523220"/>
          </a:xfrm>
          <a:prstGeom prst="rect">
            <a:avLst/>
          </a:prstGeom>
          <a:noFill/>
        </p:spPr>
        <p:txBody>
          <a:bodyPr wrap="square" rtlCol="0">
            <a:spAutoFit/>
          </a:bodyPr>
          <a:lstStyle/>
          <a:p>
            <a:r>
              <a:rPr lang="fr-FR" sz="2800" dirty="0" smtClean="0"/>
              <a:t>P + </a:t>
            </a:r>
            <a:r>
              <a:rPr lang="fr-FR" sz="2800" dirty="0" err="1" smtClean="0"/>
              <a:t>dP</a:t>
            </a:r>
            <a:r>
              <a:rPr lang="fr-FR" sz="2800" dirty="0" smtClean="0"/>
              <a:t>, T + </a:t>
            </a:r>
            <a:r>
              <a:rPr lang="fr-FR" sz="2800" dirty="0" err="1" smtClean="0"/>
              <a:t>dT</a:t>
            </a:r>
            <a:r>
              <a:rPr lang="fr-FR" sz="2800" dirty="0" smtClean="0"/>
              <a:t>, V + </a:t>
            </a:r>
            <a:r>
              <a:rPr lang="fr-FR" sz="2800" dirty="0" err="1" smtClean="0"/>
              <a:t>dV</a:t>
            </a:r>
            <a:endParaRPr lang="fr-FR" sz="2800" dirty="0"/>
          </a:p>
        </p:txBody>
      </p:sp>
      <p:sp>
        <p:nvSpPr>
          <p:cNvPr id="19" name="ZoneTexte 18"/>
          <p:cNvSpPr txBox="1"/>
          <p:nvPr/>
        </p:nvSpPr>
        <p:spPr>
          <a:xfrm>
            <a:off x="3203848" y="1268760"/>
            <a:ext cx="2448272" cy="954107"/>
          </a:xfrm>
          <a:prstGeom prst="rect">
            <a:avLst/>
          </a:prstGeom>
          <a:noFill/>
        </p:spPr>
        <p:txBody>
          <a:bodyPr wrap="square" rtlCol="0">
            <a:spAutoFit/>
          </a:bodyPr>
          <a:lstStyle/>
          <a:p>
            <a:pPr algn="ctr"/>
            <a:r>
              <a:rPr lang="fr-FR" sz="2800" dirty="0" smtClean="0"/>
              <a:t>Transformation élémentaire </a:t>
            </a:r>
            <a:r>
              <a:rPr lang="fr-FR" sz="2800" dirty="0" err="1" smtClean="0"/>
              <a:t>qs</a:t>
            </a:r>
            <a:endParaRPr lang="fr-FR" sz="2800" dirty="0"/>
          </a:p>
        </p:txBody>
      </p:sp>
      <p:sp>
        <p:nvSpPr>
          <p:cNvPr id="27" name="ZoneTexte 26"/>
          <p:cNvSpPr txBox="1"/>
          <p:nvPr/>
        </p:nvSpPr>
        <p:spPr>
          <a:xfrm>
            <a:off x="3203848" y="2420888"/>
            <a:ext cx="2448272" cy="523220"/>
          </a:xfrm>
          <a:prstGeom prst="rect">
            <a:avLst/>
          </a:prstGeom>
          <a:noFill/>
        </p:spPr>
        <p:txBody>
          <a:bodyPr wrap="square" rtlCol="0">
            <a:spAutoFit/>
          </a:bodyPr>
          <a:lstStyle/>
          <a:p>
            <a:pPr algn="ctr"/>
            <a:r>
              <a:rPr lang="fr-FR" sz="2800" dirty="0" smtClean="0"/>
              <a:t>1 masse unité</a:t>
            </a:r>
            <a:endParaRPr lang="fr-FR" sz="2800" dirty="0"/>
          </a:p>
        </p:txBody>
      </p:sp>
      <p:sp>
        <p:nvSpPr>
          <p:cNvPr id="20" name="ZoneTexte 19"/>
          <p:cNvSpPr txBox="1"/>
          <p:nvPr/>
        </p:nvSpPr>
        <p:spPr>
          <a:xfrm>
            <a:off x="899592" y="3861048"/>
            <a:ext cx="7128792" cy="1384995"/>
          </a:xfrm>
          <a:prstGeom prst="rect">
            <a:avLst/>
          </a:prstGeom>
          <a:noFill/>
        </p:spPr>
        <p:txBody>
          <a:bodyPr wrap="square" rtlCol="0">
            <a:spAutoFit/>
          </a:bodyPr>
          <a:lstStyle/>
          <a:p>
            <a:pPr algn="ctr"/>
            <a:r>
              <a:rPr lang="fr-FR" sz="2800" dirty="0" smtClean="0"/>
              <a:t>Les coefficients calorimétriques quantifient les conditions nécessaires au réchauffement ou au refroidissement d’un corps  </a:t>
            </a:r>
            <a:endParaRPr lang="fr-FR" sz="2800" dirty="0"/>
          </a:p>
        </p:txBody>
      </p:sp>
      <p:sp>
        <p:nvSpPr>
          <p:cNvPr id="23" name="Flèche vers le bas 22"/>
          <p:cNvSpPr/>
          <p:nvPr/>
        </p:nvSpPr>
        <p:spPr>
          <a:xfrm>
            <a:off x="4427984" y="5445224"/>
            <a:ext cx="144016"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1043608" y="5877272"/>
            <a:ext cx="7128792" cy="523220"/>
          </a:xfrm>
          <a:prstGeom prst="rect">
            <a:avLst/>
          </a:prstGeom>
          <a:noFill/>
        </p:spPr>
        <p:txBody>
          <a:bodyPr wrap="square" rtlCol="0">
            <a:spAutoFit/>
          </a:bodyPr>
          <a:lstStyle/>
          <a:p>
            <a:pPr algn="ctr"/>
            <a:r>
              <a:rPr lang="fr-FR" sz="2800" dirty="0" smtClean="0"/>
              <a:t>Caractérisation des échanges de chaleur</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431) Coefficients calorimétriques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8" name="ZoneTexte 107"/>
          <p:cNvSpPr txBox="1"/>
          <p:nvPr/>
        </p:nvSpPr>
        <p:spPr>
          <a:xfrm>
            <a:off x="251520" y="5733256"/>
            <a:ext cx="8712968" cy="954107"/>
          </a:xfrm>
          <a:prstGeom prst="rect">
            <a:avLst/>
          </a:prstGeom>
          <a:noFill/>
        </p:spPr>
        <p:txBody>
          <a:bodyPr wrap="square" rtlCol="0">
            <a:spAutoFit/>
          </a:bodyPr>
          <a:lstStyle/>
          <a:p>
            <a:r>
              <a:rPr lang="fr-FR" sz="2800" dirty="0" smtClean="0">
                <a:sym typeface="Symbol"/>
              </a:rPr>
              <a:t>Il faut plus chauffer le gaz à P= </a:t>
            </a:r>
            <a:r>
              <a:rPr lang="fr-FR" sz="2800" dirty="0" err="1" smtClean="0">
                <a:sym typeface="Symbol"/>
              </a:rPr>
              <a:t>Cte</a:t>
            </a:r>
            <a:r>
              <a:rPr lang="fr-FR" sz="2800" dirty="0" smtClean="0">
                <a:sym typeface="Symbol"/>
              </a:rPr>
              <a:t> pour avoir la même T qu’à V = </a:t>
            </a:r>
            <a:r>
              <a:rPr lang="fr-FR" sz="2800" dirty="0" err="1" smtClean="0">
                <a:sym typeface="Symbol"/>
              </a:rPr>
              <a:t>Cte</a:t>
            </a:r>
            <a:r>
              <a:rPr lang="fr-FR" sz="2800" dirty="0" smtClean="0">
                <a:sym typeface="Symbol"/>
              </a:rPr>
              <a:t>  </a:t>
            </a:r>
            <a:r>
              <a:rPr lang="fr-FR" sz="2800" dirty="0" smtClean="0"/>
              <a:t>             </a:t>
            </a:r>
            <a:r>
              <a:rPr lang="fr-FR" sz="2800" dirty="0" smtClean="0">
                <a:sym typeface="Symbol"/>
              </a:rPr>
              <a:t></a:t>
            </a:r>
            <a:endParaRPr lang="fr-FR" sz="2800" dirty="0"/>
          </a:p>
        </p:txBody>
      </p:sp>
      <p:sp>
        <p:nvSpPr>
          <p:cNvPr id="109" name="Rectangle 28"/>
          <p:cNvSpPr>
            <a:spLocks noChangeArrowheads="1"/>
          </p:cNvSpPr>
          <p:nvPr/>
        </p:nvSpPr>
        <p:spPr bwMode="auto">
          <a:xfrm>
            <a:off x="3923928" y="1700808"/>
            <a:ext cx="5040560" cy="1077218"/>
          </a:xfrm>
          <a:prstGeom prst="rect">
            <a:avLst/>
          </a:prstGeom>
          <a:noFill/>
          <a:ln w="12700">
            <a:noFill/>
            <a:miter lim="800000"/>
            <a:headEnd type="none" w="sm" len="sm"/>
            <a:tailEnd type="none" w="sm" len="sm"/>
          </a:ln>
          <a:effectLst/>
        </p:spPr>
        <p:txBody>
          <a:bodyPr wrap="square">
            <a:spAutoFit/>
          </a:bodyPr>
          <a:lstStyle/>
          <a:p>
            <a:pPr lvl="1"/>
            <a:r>
              <a:rPr lang="fr-FR" sz="3200" i="1" dirty="0" err="1"/>
              <a:t>c</a:t>
            </a:r>
            <a:r>
              <a:rPr lang="fr-FR" sz="3200" i="1" baseline="-25000" dirty="0" err="1"/>
              <a:t>p</a:t>
            </a:r>
            <a:r>
              <a:rPr lang="fr-FR" b="0" baseline="-50000" dirty="0" err="1"/>
              <a:t>air</a:t>
            </a:r>
            <a:r>
              <a:rPr lang="fr-FR" sz="3200" b="0" dirty="0"/>
              <a:t> = 1,006. 10</a:t>
            </a:r>
            <a:r>
              <a:rPr lang="fr-FR" sz="3200" b="0" baseline="30000" dirty="0"/>
              <a:t>3</a:t>
            </a:r>
            <a:r>
              <a:rPr lang="fr-FR" sz="3200" b="0" dirty="0"/>
              <a:t> J. kg </a:t>
            </a:r>
            <a:r>
              <a:rPr lang="fr-FR" sz="3200" b="0" baseline="30000" dirty="0"/>
              <a:t>-1</a:t>
            </a:r>
            <a:r>
              <a:rPr lang="fr-FR" sz="3200" b="0" dirty="0"/>
              <a:t>.K</a:t>
            </a:r>
            <a:r>
              <a:rPr lang="fr-FR" sz="3200" b="0" baseline="30000" dirty="0"/>
              <a:t>-1</a:t>
            </a:r>
            <a:r>
              <a:rPr lang="fr-FR" sz="3200" b="0" dirty="0"/>
              <a:t> </a:t>
            </a:r>
          </a:p>
          <a:p>
            <a:pPr lvl="1"/>
            <a:r>
              <a:rPr lang="fr-FR" sz="3200" i="1" dirty="0" err="1"/>
              <a:t>c</a:t>
            </a:r>
            <a:r>
              <a:rPr lang="fr-FR" sz="3200" i="1" baseline="-25000" dirty="0" err="1"/>
              <a:t>v</a:t>
            </a:r>
            <a:r>
              <a:rPr lang="fr-FR" b="0" baseline="-50000" dirty="0" err="1"/>
              <a:t>air</a:t>
            </a:r>
            <a:r>
              <a:rPr lang="fr-FR" sz="3200" b="0" baseline="-50000" dirty="0"/>
              <a:t> </a:t>
            </a:r>
            <a:r>
              <a:rPr lang="fr-FR" sz="3200" b="0" dirty="0"/>
              <a:t>= 0,720. 10</a:t>
            </a:r>
            <a:r>
              <a:rPr lang="fr-FR" sz="3200" b="0" baseline="30000" dirty="0"/>
              <a:t>3 </a:t>
            </a:r>
            <a:r>
              <a:rPr lang="fr-FR" sz="3200" b="0" dirty="0"/>
              <a:t>J. kg </a:t>
            </a:r>
            <a:r>
              <a:rPr lang="fr-FR" sz="3200" b="0" baseline="30000" dirty="0"/>
              <a:t>-1</a:t>
            </a:r>
            <a:r>
              <a:rPr lang="fr-FR" sz="3200" b="0" dirty="0"/>
              <a:t>.K</a:t>
            </a:r>
            <a:r>
              <a:rPr lang="fr-FR" sz="3200" b="0" baseline="30000" dirty="0"/>
              <a:t>-1</a:t>
            </a:r>
            <a:r>
              <a:rPr lang="fr-FR" sz="3200" b="0" dirty="0"/>
              <a:t> </a:t>
            </a:r>
          </a:p>
        </p:txBody>
      </p:sp>
      <p:sp>
        <p:nvSpPr>
          <p:cNvPr id="110" name="Flèche vers le bas 109"/>
          <p:cNvSpPr/>
          <p:nvPr/>
        </p:nvSpPr>
        <p:spPr>
          <a:xfrm>
            <a:off x="3995936" y="4869160"/>
            <a:ext cx="288032"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ZoneTexte 110"/>
          <p:cNvSpPr txBox="1"/>
          <p:nvPr/>
        </p:nvSpPr>
        <p:spPr>
          <a:xfrm>
            <a:off x="467544" y="1556792"/>
            <a:ext cx="2880320" cy="523220"/>
          </a:xfrm>
          <a:prstGeom prst="rect">
            <a:avLst/>
          </a:prstGeom>
          <a:noFill/>
        </p:spPr>
        <p:txBody>
          <a:bodyPr wrap="square" rtlCol="0">
            <a:spAutoFit/>
          </a:bodyPr>
          <a:lstStyle/>
          <a:p>
            <a:r>
              <a:rPr lang="fr-FR" sz="2800" dirty="0" smtClean="0"/>
              <a:t>Exemple de l’air :</a:t>
            </a:r>
            <a:endParaRPr lang="fr-FR" sz="2800" dirty="0"/>
          </a:p>
        </p:txBody>
      </p:sp>
      <p:graphicFrame>
        <p:nvGraphicFramePr>
          <p:cNvPr id="259077" name="Object 5"/>
          <p:cNvGraphicFramePr>
            <a:graphicFrameLocks noChangeAspect="1"/>
          </p:cNvGraphicFramePr>
          <p:nvPr/>
        </p:nvGraphicFramePr>
        <p:xfrm>
          <a:off x="4283968" y="3140968"/>
          <a:ext cx="2860675" cy="500063"/>
        </p:xfrm>
        <a:graphic>
          <a:graphicData uri="http://schemas.openxmlformats.org/presentationml/2006/ole">
            <p:oleObj spid="_x0000_s259077" name="Équation" r:id="rId4" imgW="1117440" imgH="215640" progId="Equation.3">
              <p:embed/>
            </p:oleObj>
          </a:graphicData>
        </a:graphic>
      </p:graphicFrame>
      <p:graphicFrame>
        <p:nvGraphicFramePr>
          <p:cNvPr id="259078" name="Object 6"/>
          <p:cNvGraphicFramePr>
            <a:graphicFrameLocks noChangeAspect="1"/>
          </p:cNvGraphicFramePr>
          <p:nvPr/>
        </p:nvGraphicFramePr>
        <p:xfrm>
          <a:off x="4283968" y="4149080"/>
          <a:ext cx="2960687" cy="500062"/>
        </p:xfrm>
        <a:graphic>
          <a:graphicData uri="http://schemas.openxmlformats.org/presentationml/2006/ole">
            <p:oleObj spid="_x0000_s259078" name="Équation" r:id="rId5" imgW="1155600" imgH="215640" progId="Equation.3">
              <p:embed/>
            </p:oleObj>
          </a:graphicData>
        </a:graphic>
      </p:graphicFrame>
      <p:graphicFrame>
        <p:nvGraphicFramePr>
          <p:cNvPr id="259079" name="Object 7"/>
          <p:cNvGraphicFramePr>
            <a:graphicFrameLocks noChangeAspect="1"/>
          </p:cNvGraphicFramePr>
          <p:nvPr/>
        </p:nvGraphicFramePr>
        <p:xfrm>
          <a:off x="4064176" y="6192600"/>
          <a:ext cx="455613" cy="531812"/>
        </p:xfrm>
        <a:graphic>
          <a:graphicData uri="http://schemas.openxmlformats.org/presentationml/2006/ole">
            <p:oleObj spid="_x0000_s259079" name="Équation" r:id="rId6" imgW="177480" imgH="228600" progId="Equation.3">
              <p:embed/>
            </p:oleObj>
          </a:graphicData>
        </a:graphic>
      </p:graphicFrame>
      <p:graphicFrame>
        <p:nvGraphicFramePr>
          <p:cNvPr id="259080" name="Object 8"/>
          <p:cNvGraphicFramePr>
            <a:graphicFrameLocks noChangeAspect="1"/>
          </p:cNvGraphicFramePr>
          <p:nvPr/>
        </p:nvGraphicFramePr>
        <p:xfrm>
          <a:off x="2843808" y="6214137"/>
          <a:ext cx="455612" cy="561975"/>
        </p:xfrm>
        <a:graphic>
          <a:graphicData uri="http://schemas.openxmlformats.org/presentationml/2006/ole">
            <p:oleObj spid="_x0000_s259080" name="Équation" r:id="rId7" imgW="177480" imgH="241200" progId="Equation.3">
              <p:embed/>
            </p:oleObj>
          </a:graphicData>
        </a:graphic>
      </p:graphicFrame>
      <p:pic>
        <p:nvPicPr>
          <p:cNvPr id="259081" name="Picture 9"/>
          <p:cNvPicPr>
            <a:picLocks noChangeAspect="1" noChangeArrowheads="1"/>
          </p:cNvPicPr>
          <p:nvPr/>
        </p:nvPicPr>
        <p:blipFill>
          <a:blip r:embed="rId8" cstate="print"/>
          <a:srcRect l="19882" t="8761" b="43305"/>
          <a:stretch>
            <a:fillRect/>
          </a:stretch>
        </p:blipFill>
        <p:spPr bwMode="auto">
          <a:xfrm rot="21480000">
            <a:off x="200598" y="2140967"/>
            <a:ext cx="3811669" cy="2880639"/>
          </a:xfrm>
          <a:prstGeom prst="rect">
            <a:avLst/>
          </a:prstGeom>
          <a:noFill/>
          <a:ln w="9525">
            <a:noFill/>
            <a:miter lim="800000"/>
            <a:headEnd/>
            <a:tailEnd/>
          </a:ln>
        </p:spPr>
      </p:pic>
      <p:sp>
        <p:nvSpPr>
          <p:cNvPr id="36" name="ZoneTexte 35"/>
          <p:cNvSpPr txBox="1"/>
          <p:nvPr/>
        </p:nvSpPr>
        <p:spPr>
          <a:xfrm>
            <a:off x="710864" y="3789040"/>
            <a:ext cx="1224136" cy="523220"/>
          </a:xfrm>
          <a:prstGeom prst="rect">
            <a:avLst/>
          </a:prstGeom>
          <a:noFill/>
        </p:spPr>
        <p:txBody>
          <a:bodyPr wrap="square" rtlCol="0">
            <a:spAutoFit/>
          </a:bodyPr>
          <a:lstStyle/>
          <a:p>
            <a:r>
              <a:rPr lang="fr-FR" sz="2800" dirty="0" smtClean="0"/>
              <a:t>P = </a:t>
            </a:r>
            <a:r>
              <a:rPr lang="fr-FR" sz="2800" dirty="0" err="1" smtClean="0"/>
              <a:t>Cte</a:t>
            </a:r>
            <a:endParaRPr lang="fr-FR" sz="2800" dirty="0"/>
          </a:p>
        </p:txBody>
      </p:sp>
      <p:sp>
        <p:nvSpPr>
          <p:cNvPr id="37" name="ZoneTexte 36"/>
          <p:cNvSpPr txBox="1"/>
          <p:nvPr/>
        </p:nvSpPr>
        <p:spPr>
          <a:xfrm>
            <a:off x="2319992" y="3861048"/>
            <a:ext cx="1224136" cy="523220"/>
          </a:xfrm>
          <a:prstGeom prst="rect">
            <a:avLst/>
          </a:prstGeom>
          <a:noFill/>
        </p:spPr>
        <p:txBody>
          <a:bodyPr wrap="square" rtlCol="0">
            <a:spAutoFit/>
          </a:bodyPr>
          <a:lstStyle/>
          <a:p>
            <a:r>
              <a:rPr lang="fr-FR" sz="2800" dirty="0" smtClean="0"/>
              <a:t>V = </a:t>
            </a:r>
            <a:r>
              <a:rPr lang="fr-FR" sz="2800" dirty="0" err="1" smtClean="0"/>
              <a:t>Cte</a:t>
            </a:r>
            <a:endParaRPr lang="fr-FR" sz="2800" dirty="0"/>
          </a:p>
        </p:txBody>
      </p:sp>
      <p:sp>
        <p:nvSpPr>
          <p:cNvPr id="38" name="ZoneTexte 37"/>
          <p:cNvSpPr txBox="1"/>
          <p:nvPr/>
        </p:nvSpPr>
        <p:spPr>
          <a:xfrm>
            <a:off x="5148064" y="3645024"/>
            <a:ext cx="792088" cy="523220"/>
          </a:xfrm>
          <a:prstGeom prst="rect">
            <a:avLst/>
          </a:prstGeom>
          <a:noFill/>
        </p:spPr>
        <p:txBody>
          <a:bodyPr wrap="square" rtlCol="0">
            <a:spAutoFit/>
          </a:bodyPr>
          <a:lstStyle/>
          <a:p>
            <a:pPr algn="ctr"/>
            <a:r>
              <a:rPr lang="fr-FR" sz="2800" dirty="0" smtClean="0"/>
              <a:t>ou</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077"/>
                                        </p:tgtEl>
                                        <p:attrNameLst>
                                          <p:attrName>style.visibility</p:attrName>
                                        </p:attrNameLst>
                                      </p:cBhvr>
                                      <p:to>
                                        <p:strVal val="visible"/>
                                      </p:to>
                                    </p:set>
                                    <p:animEffect transition="in" filter="fade">
                                      <p:cBhvr>
                                        <p:cTn id="7" dur="2000"/>
                                        <p:tgtEl>
                                          <p:spTgt spid="259077"/>
                                        </p:tgtEl>
                                      </p:cBhvr>
                                    </p:animEffect>
                                  </p:childTnLst>
                                </p:cTn>
                              </p:par>
                              <p:par>
                                <p:cTn id="8" presetID="10" presetClass="entr" presetSubtype="0" fill="hold" nodeType="withEffect">
                                  <p:stCondLst>
                                    <p:cond delay="0"/>
                                  </p:stCondLst>
                                  <p:childTnLst>
                                    <p:set>
                                      <p:cBhvr>
                                        <p:cTn id="9" dur="1" fill="hold">
                                          <p:stCondLst>
                                            <p:cond delay="0"/>
                                          </p:stCondLst>
                                        </p:cTn>
                                        <p:tgtEl>
                                          <p:spTgt spid="259078"/>
                                        </p:tgtEl>
                                        <p:attrNameLst>
                                          <p:attrName>style.visibility</p:attrName>
                                        </p:attrNameLst>
                                      </p:cBhvr>
                                      <p:to>
                                        <p:strVal val="visible"/>
                                      </p:to>
                                    </p:set>
                                    <p:animEffect transition="in" filter="fade">
                                      <p:cBhvr>
                                        <p:cTn id="10" dur="2000"/>
                                        <p:tgtEl>
                                          <p:spTgt spid="2590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2000"/>
                                        <p:tgtEl>
                                          <p:spTgt spid="1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9080"/>
                                        </p:tgtEl>
                                        <p:attrNameLst>
                                          <p:attrName>style.visibility</p:attrName>
                                        </p:attrNameLst>
                                      </p:cBhvr>
                                      <p:to>
                                        <p:strVal val="visible"/>
                                      </p:to>
                                    </p:set>
                                    <p:animEffect transition="in" filter="fade">
                                      <p:cBhvr>
                                        <p:cTn id="20" dur="2000"/>
                                        <p:tgtEl>
                                          <p:spTgt spid="259080"/>
                                        </p:tgtEl>
                                      </p:cBhvr>
                                    </p:animEffect>
                                  </p:childTnLst>
                                </p:cTn>
                              </p:par>
                              <p:par>
                                <p:cTn id="21" presetID="10" presetClass="entr" presetSubtype="0" fill="hold" nodeType="withEffect">
                                  <p:stCondLst>
                                    <p:cond delay="0"/>
                                  </p:stCondLst>
                                  <p:childTnLst>
                                    <p:set>
                                      <p:cBhvr>
                                        <p:cTn id="22" dur="1" fill="hold">
                                          <p:stCondLst>
                                            <p:cond delay="0"/>
                                          </p:stCondLst>
                                        </p:cTn>
                                        <p:tgtEl>
                                          <p:spTgt spid="259079"/>
                                        </p:tgtEl>
                                        <p:attrNameLst>
                                          <p:attrName>style.visibility</p:attrName>
                                        </p:attrNameLst>
                                      </p:cBhvr>
                                      <p:to>
                                        <p:strVal val="visible"/>
                                      </p:to>
                                    </p:set>
                                    <p:animEffect transition="in" filter="fade">
                                      <p:cBhvr>
                                        <p:cTn id="23" dur="2000"/>
                                        <p:tgtEl>
                                          <p:spTgt spid="25907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2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432) Capacité thermique massique et molaire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21" name="ZoneTexte 20"/>
          <p:cNvSpPr txBox="1"/>
          <p:nvPr/>
        </p:nvSpPr>
        <p:spPr>
          <a:xfrm>
            <a:off x="683568" y="4221088"/>
            <a:ext cx="3312368" cy="954107"/>
          </a:xfrm>
          <a:prstGeom prst="rect">
            <a:avLst/>
          </a:prstGeom>
          <a:noFill/>
        </p:spPr>
        <p:txBody>
          <a:bodyPr wrap="square" rtlCol="0">
            <a:spAutoFit/>
          </a:bodyPr>
          <a:lstStyle/>
          <a:p>
            <a:pPr algn="ctr"/>
            <a:r>
              <a:rPr lang="fr-FR" sz="2800" dirty="0" smtClean="0"/>
              <a:t>Capacité thermique molaire à V = </a:t>
            </a:r>
            <a:r>
              <a:rPr lang="fr-FR" sz="2800" dirty="0" err="1" smtClean="0"/>
              <a:t>Cte</a:t>
            </a:r>
            <a:endParaRPr lang="fr-FR" sz="2800" dirty="0"/>
          </a:p>
        </p:txBody>
      </p:sp>
      <p:sp>
        <p:nvSpPr>
          <p:cNvPr id="22" name="ZoneTexte 21"/>
          <p:cNvSpPr txBox="1"/>
          <p:nvPr/>
        </p:nvSpPr>
        <p:spPr>
          <a:xfrm>
            <a:off x="4932040" y="4293096"/>
            <a:ext cx="3312368" cy="954107"/>
          </a:xfrm>
          <a:prstGeom prst="rect">
            <a:avLst/>
          </a:prstGeom>
          <a:noFill/>
        </p:spPr>
        <p:txBody>
          <a:bodyPr wrap="square" rtlCol="0">
            <a:spAutoFit/>
          </a:bodyPr>
          <a:lstStyle/>
          <a:p>
            <a:pPr algn="ctr"/>
            <a:r>
              <a:rPr lang="fr-FR" sz="2800" dirty="0" smtClean="0"/>
              <a:t>Capacité thermique molaire à P = </a:t>
            </a:r>
            <a:r>
              <a:rPr lang="fr-FR" sz="2800" dirty="0" err="1" smtClean="0"/>
              <a:t>Cte</a:t>
            </a:r>
            <a:endParaRPr lang="fr-FR" sz="2800" dirty="0"/>
          </a:p>
        </p:txBody>
      </p:sp>
      <p:graphicFrame>
        <p:nvGraphicFramePr>
          <p:cNvPr id="20" name="Object 2"/>
          <p:cNvGraphicFramePr>
            <a:graphicFrameLocks noChangeAspect="1"/>
          </p:cNvGraphicFramePr>
          <p:nvPr/>
        </p:nvGraphicFramePr>
        <p:xfrm>
          <a:off x="4090988" y="1412875"/>
          <a:ext cx="2633662" cy="531813"/>
        </p:xfrm>
        <a:graphic>
          <a:graphicData uri="http://schemas.openxmlformats.org/presentationml/2006/ole">
            <p:oleObj spid="_x0000_s160774" name="Équation" r:id="rId3" imgW="1028520" imgH="228600" progId="Equation.3">
              <p:embed/>
            </p:oleObj>
          </a:graphicData>
        </a:graphic>
      </p:graphicFrame>
      <p:sp>
        <p:nvSpPr>
          <p:cNvPr id="23" name="ZoneTexte 22"/>
          <p:cNvSpPr txBox="1"/>
          <p:nvPr/>
        </p:nvSpPr>
        <p:spPr>
          <a:xfrm>
            <a:off x="259904" y="1250757"/>
            <a:ext cx="3312368" cy="954107"/>
          </a:xfrm>
          <a:prstGeom prst="rect">
            <a:avLst/>
          </a:prstGeom>
          <a:noFill/>
        </p:spPr>
        <p:txBody>
          <a:bodyPr wrap="square" rtlCol="0">
            <a:spAutoFit/>
          </a:bodyPr>
          <a:lstStyle/>
          <a:p>
            <a:pPr algn="ctr"/>
            <a:r>
              <a:rPr lang="fr-FR" sz="2800" dirty="0" smtClean="0"/>
              <a:t>Capacité thermique  à V = </a:t>
            </a:r>
            <a:r>
              <a:rPr lang="fr-FR" sz="2800" dirty="0" err="1" smtClean="0"/>
              <a:t>Cte</a:t>
            </a:r>
            <a:endParaRPr lang="fr-FR" sz="2800" dirty="0"/>
          </a:p>
        </p:txBody>
      </p:sp>
      <p:sp>
        <p:nvSpPr>
          <p:cNvPr id="24" name="ZoneTexte 23"/>
          <p:cNvSpPr txBox="1"/>
          <p:nvPr/>
        </p:nvSpPr>
        <p:spPr>
          <a:xfrm>
            <a:off x="251520" y="2276872"/>
            <a:ext cx="3312368" cy="954107"/>
          </a:xfrm>
          <a:prstGeom prst="rect">
            <a:avLst/>
          </a:prstGeom>
          <a:noFill/>
        </p:spPr>
        <p:txBody>
          <a:bodyPr wrap="square" rtlCol="0">
            <a:spAutoFit/>
          </a:bodyPr>
          <a:lstStyle/>
          <a:p>
            <a:pPr algn="ctr"/>
            <a:r>
              <a:rPr lang="fr-FR" sz="2800" dirty="0" smtClean="0"/>
              <a:t>Capacité thermique  à P = </a:t>
            </a:r>
            <a:r>
              <a:rPr lang="fr-FR" sz="2800" dirty="0" err="1" smtClean="0"/>
              <a:t>Cte</a:t>
            </a:r>
            <a:endParaRPr lang="fr-FR" sz="2800" dirty="0"/>
          </a:p>
        </p:txBody>
      </p:sp>
      <p:graphicFrame>
        <p:nvGraphicFramePr>
          <p:cNvPr id="160778" name="Object 2"/>
          <p:cNvGraphicFramePr>
            <a:graphicFrameLocks noChangeAspect="1"/>
          </p:cNvGraphicFramePr>
          <p:nvPr/>
        </p:nvGraphicFramePr>
        <p:xfrm>
          <a:off x="4092575" y="2349500"/>
          <a:ext cx="2633663" cy="560388"/>
        </p:xfrm>
        <a:graphic>
          <a:graphicData uri="http://schemas.openxmlformats.org/presentationml/2006/ole">
            <p:oleObj spid="_x0000_s160778" name="Équation" r:id="rId4" imgW="1028520" imgH="241200" progId="Equation.3">
              <p:embed/>
            </p:oleObj>
          </a:graphicData>
        </a:graphic>
      </p:graphicFrame>
      <p:graphicFrame>
        <p:nvGraphicFramePr>
          <p:cNvPr id="160782" name="Object 2"/>
          <p:cNvGraphicFramePr>
            <a:graphicFrameLocks noChangeAspect="1"/>
          </p:cNvGraphicFramePr>
          <p:nvPr/>
        </p:nvGraphicFramePr>
        <p:xfrm>
          <a:off x="1939925" y="3500438"/>
          <a:ext cx="455613" cy="531812"/>
        </p:xfrm>
        <a:graphic>
          <a:graphicData uri="http://schemas.openxmlformats.org/presentationml/2006/ole">
            <p:oleObj spid="_x0000_s160782" name="Équation" r:id="rId5" imgW="177480" imgH="228600" progId="Equation.3">
              <p:embed/>
            </p:oleObj>
          </a:graphicData>
        </a:graphic>
      </p:graphicFrame>
      <p:graphicFrame>
        <p:nvGraphicFramePr>
          <p:cNvPr id="160784" name="Object 2"/>
          <p:cNvGraphicFramePr>
            <a:graphicFrameLocks noChangeAspect="1"/>
          </p:cNvGraphicFramePr>
          <p:nvPr/>
        </p:nvGraphicFramePr>
        <p:xfrm>
          <a:off x="6100763" y="3429000"/>
          <a:ext cx="455612" cy="561975"/>
        </p:xfrm>
        <a:graphic>
          <a:graphicData uri="http://schemas.openxmlformats.org/presentationml/2006/ole">
            <p:oleObj spid="_x0000_s160784" name="Équation" r:id="rId6" imgW="177480" imgH="241200" progId="Equation.3">
              <p:embed/>
            </p:oleObj>
          </a:graphicData>
        </a:graphic>
      </p:graphicFrame>
      <p:sp>
        <p:nvSpPr>
          <p:cNvPr id="16" name="ZoneTexte 15"/>
          <p:cNvSpPr txBox="1"/>
          <p:nvPr/>
        </p:nvSpPr>
        <p:spPr>
          <a:xfrm>
            <a:off x="6948264" y="1412776"/>
            <a:ext cx="648072" cy="523220"/>
          </a:xfrm>
          <a:prstGeom prst="rect">
            <a:avLst/>
          </a:prstGeom>
          <a:noFill/>
        </p:spPr>
        <p:txBody>
          <a:bodyPr wrap="square" rtlCol="0">
            <a:spAutoFit/>
          </a:bodyPr>
          <a:lstStyle/>
          <a:p>
            <a:pPr algn="ctr"/>
            <a:r>
              <a:rPr lang="fr-FR" sz="2800" dirty="0" smtClean="0"/>
              <a:t>(1)</a:t>
            </a:r>
            <a:endParaRPr lang="fr-FR" sz="2800" dirty="0"/>
          </a:p>
        </p:txBody>
      </p:sp>
      <p:graphicFrame>
        <p:nvGraphicFramePr>
          <p:cNvPr id="160785" name="Object 2"/>
          <p:cNvGraphicFramePr>
            <a:graphicFrameLocks noChangeAspect="1"/>
          </p:cNvGraphicFramePr>
          <p:nvPr/>
        </p:nvGraphicFramePr>
        <p:xfrm>
          <a:off x="3090863" y="5589588"/>
          <a:ext cx="1754187" cy="534987"/>
        </p:xfrm>
        <a:graphic>
          <a:graphicData uri="http://schemas.openxmlformats.org/presentationml/2006/ole">
            <p:oleObj spid="_x0000_s160785" name="Équation" r:id="rId7" imgW="685800" imgH="228600" progId="Equation.3">
              <p:embed/>
            </p:oleObj>
          </a:graphicData>
        </a:graphic>
      </p:graphicFrame>
      <p:graphicFrame>
        <p:nvGraphicFramePr>
          <p:cNvPr id="160786" name="Object 2"/>
          <p:cNvGraphicFramePr>
            <a:graphicFrameLocks noChangeAspect="1"/>
          </p:cNvGraphicFramePr>
          <p:nvPr/>
        </p:nvGraphicFramePr>
        <p:xfrm>
          <a:off x="5535613" y="5575300"/>
          <a:ext cx="1724025" cy="563563"/>
        </p:xfrm>
        <a:graphic>
          <a:graphicData uri="http://schemas.openxmlformats.org/presentationml/2006/ole">
            <p:oleObj spid="_x0000_s160786" name="Équation" r:id="rId8" imgW="672840" imgH="241200" progId="Equation.3">
              <p:embed/>
            </p:oleObj>
          </a:graphicData>
        </a:graphic>
      </p:graphicFrame>
      <p:sp>
        <p:nvSpPr>
          <p:cNvPr id="19" name="ZoneTexte 18"/>
          <p:cNvSpPr txBox="1"/>
          <p:nvPr/>
        </p:nvSpPr>
        <p:spPr>
          <a:xfrm>
            <a:off x="7020272" y="2348880"/>
            <a:ext cx="648072" cy="523220"/>
          </a:xfrm>
          <a:prstGeom prst="rect">
            <a:avLst/>
          </a:prstGeom>
          <a:noFill/>
        </p:spPr>
        <p:txBody>
          <a:bodyPr wrap="square" rtlCol="0">
            <a:spAutoFit/>
          </a:bodyPr>
          <a:lstStyle/>
          <a:p>
            <a:pPr algn="ctr"/>
            <a:r>
              <a:rPr lang="fr-FR" sz="2800" dirty="0" smtClean="0"/>
              <a:t>(2)</a:t>
            </a:r>
            <a:endParaRPr lang="fr-FR" sz="2800" dirty="0"/>
          </a:p>
        </p:txBody>
      </p:sp>
      <p:sp>
        <p:nvSpPr>
          <p:cNvPr id="26" name="ZoneTexte 25"/>
          <p:cNvSpPr txBox="1"/>
          <p:nvPr/>
        </p:nvSpPr>
        <p:spPr>
          <a:xfrm>
            <a:off x="251520" y="5589240"/>
            <a:ext cx="2016224" cy="523220"/>
          </a:xfrm>
          <a:prstGeom prst="rect">
            <a:avLst/>
          </a:prstGeom>
          <a:noFill/>
        </p:spPr>
        <p:txBody>
          <a:bodyPr wrap="square" rtlCol="0">
            <a:spAutoFit/>
          </a:bodyPr>
          <a:lstStyle/>
          <a:p>
            <a:r>
              <a:rPr lang="fr-FR" sz="2800" dirty="0" smtClean="0"/>
              <a:t>De (1) et (2)</a:t>
            </a:r>
            <a:endParaRPr lang="fr-FR" sz="2800" dirty="0"/>
          </a:p>
        </p:txBody>
      </p:sp>
      <p:sp>
        <p:nvSpPr>
          <p:cNvPr id="27" name="Flèche droite 26"/>
          <p:cNvSpPr/>
          <p:nvPr/>
        </p:nvSpPr>
        <p:spPr>
          <a:xfrm>
            <a:off x="2339752" y="5877272"/>
            <a:ext cx="360040"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20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60778"/>
                                        </p:tgtEl>
                                        <p:attrNameLst>
                                          <p:attrName>style.visibility</p:attrName>
                                        </p:attrNameLst>
                                      </p:cBhvr>
                                      <p:to>
                                        <p:strVal val="visible"/>
                                      </p:to>
                                    </p:set>
                                    <p:animEffect transition="in" filter="fade">
                                      <p:cBhvr>
                                        <p:cTn id="18" dur="2000"/>
                                        <p:tgtEl>
                                          <p:spTgt spid="1607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0782"/>
                                        </p:tgtEl>
                                        <p:attrNameLst>
                                          <p:attrName>style.visibility</p:attrName>
                                        </p:attrNameLst>
                                      </p:cBhvr>
                                      <p:to>
                                        <p:strVal val="visible"/>
                                      </p:to>
                                    </p:set>
                                    <p:animEffect transition="in" filter="fade">
                                      <p:cBhvr>
                                        <p:cTn id="23" dur="2000"/>
                                        <p:tgtEl>
                                          <p:spTgt spid="160782"/>
                                        </p:tgtEl>
                                      </p:cBhvr>
                                    </p:animEffect>
                                  </p:childTnLst>
                                </p:cTn>
                              </p:par>
                              <p:par>
                                <p:cTn id="24" presetID="10" presetClass="entr" presetSubtype="0" fill="hold" nodeType="withEffect">
                                  <p:stCondLst>
                                    <p:cond delay="0"/>
                                  </p:stCondLst>
                                  <p:childTnLst>
                                    <p:set>
                                      <p:cBhvr>
                                        <p:cTn id="25" dur="1" fill="hold">
                                          <p:stCondLst>
                                            <p:cond delay="0"/>
                                          </p:stCondLst>
                                        </p:cTn>
                                        <p:tgtEl>
                                          <p:spTgt spid="160784"/>
                                        </p:tgtEl>
                                        <p:attrNameLst>
                                          <p:attrName>style.visibility</p:attrName>
                                        </p:attrNameLst>
                                      </p:cBhvr>
                                      <p:to>
                                        <p:strVal val="visible"/>
                                      </p:to>
                                    </p:set>
                                    <p:animEffect transition="in" filter="fade">
                                      <p:cBhvr>
                                        <p:cTn id="26" dur="2000"/>
                                        <p:tgtEl>
                                          <p:spTgt spid="16078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20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20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0785"/>
                                        </p:tgtEl>
                                        <p:attrNameLst>
                                          <p:attrName>style.visibility</p:attrName>
                                        </p:attrNameLst>
                                      </p:cBhvr>
                                      <p:to>
                                        <p:strVal val="visible"/>
                                      </p:to>
                                    </p:set>
                                    <p:animEffect transition="in" filter="fade">
                                      <p:cBhvr>
                                        <p:cTn id="37" dur="2000"/>
                                        <p:tgtEl>
                                          <p:spTgt spid="160785"/>
                                        </p:tgtEl>
                                      </p:cBhvr>
                                    </p:animEffect>
                                  </p:childTnLst>
                                </p:cTn>
                              </p:par>
                              <p:par>
                                <p:cTn id="38" presetID="10" presetClass="entr" presetSubtype="0" fill="hold" nodeType="withEffect">
                                  <p:stCondLst>
                                    <p:cond delay="0"/>
                                  </p:stCondLst>
                                  <p:childTnLst>
                                    <p:set>
                                      <p:cBhvr>
                                        <p:cTn id="39" dur="1" fill="hold">
                                          <p:stCondLst>
                                            <p:cond delay="0"/>
                                          </p:stCondLst>
                                        </p:cTn>
                                        <p:tgtEl>
                                          <p:spTgt spid="160786"/>
                                        </p:tgtEl>
                                        <p:attrNameLst>
                                          <p:attrName>style.visibility</p:attrName>
                                        </p:attrNameLst>
                                      </p:cBhvr>
                                      <p:to>
                                        <p:strVal val="visible"/>
                                      </p:to>
                                    </p:set>
                                    <p:animEffect transition="in" filter="fade">
                                      <p:cBhvr>
                                        <p:cTn id="40" dur="2000"/>
                                        <p:tgtEl>
                                          <p:spTgt spid="160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27384"/>
            <a:ext cx="8229600" cy="1143000"/>
          </a:xfrm>
          <a:prstGeom prst="rect">
            <a:avLst/>
          </a:prstGeom>
        </p:spPr>
        <p:txBody>
          <a:bodyPr vert="horz" lIns="91440" tIns="45720" rIns="91440" bIns="45720" rtlCol="0" anchor="ct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432) Capacité thermique massique et molaire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20" name="Object 2"/>
          <p:cNvGraphicFramePr>
            <a:graphicFrameLocks noChangeAspect="1"/>
          </p:cNvGraphicFramePr>
          <p:nvPr/>
        </p:nvGraphicFramePr>
        <p:xfrm>
          <a:off x="2582863" y="1268413"/>
          <a:ext cx="3700462" cy="747712"/>
        </p:xfrm>
        <a:graphic>
          <a:graphicData uri="http://schemas.openxmlformats.org/presentationml/2006/ole">
            <p:oleObj spid="_x0000_s179202" name="Équation" r:id="rId4" imgW="1028520" imgH="228600" progId="Equation.3">
              <p:embed/>
            </p:oleObj>
          </a:graphicData>
        </a:graphic>
      </p:graphicFrame>
      <p:cxnSp>
        <p:nvCxnSpPr>
          <p:cNvPr id="18" name="Connecteur droit avec flèche 17"/>
          <p:cNvCxnSpPr/>
          <p:nvPr/>
        </p:nvCxnSpPr>
        <p:spPr>
          <a:xfrm flipH="1">
            <a:off x="1979712" y="1916832"/>
            <a:ext cx="93610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4427984" y="1844824"/>
            <a:ext cx="0"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5868144" y="1844824"/>
            <a:ext cx="648072"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ZoneTexte 30"/>
          <p:cNvSpPr txBox="1"/>
          <p:nvPr/>
        </p:nvSpPr>
        <p:spPr>
          <a:xfrm>
            <a:off x="3419872" y="3356992"/>
            <a:ext cx="2232248" cy="523220"/>
          </a:xfrm>
          <a:prstGeom prst="rect">
            <a:avLst/>
          </a:prstGeom>
          <a:noFill/>
        </p:spPr>
        <p:txBody>
          <a:bodyPr wrap="square" rtlCol="0">
            <a:spAutoFit/>
          </a:bodyPr>
          <a:lstStyle/>
          <a:p>
            <a:pPr algn="ctr"/>
            <a:r>
              <a:rPr lang="fr-FR" sz="2800" dirty="0" smtClean="0"/>
              <a:t>(J.kg</a:t>
            </a:r>
            <a:r>
              <a:rPr lang="fr-FR" sz="2800" baseline="30000" dirty="0" smtClean="0"/>
              <a:t>-1</a:t>
            </a:r>
            <a:r>
              <a:rPr lang="fr-FR" sz="2800" dirty="0" smtClean="0"/>
              <a:t>.K</a:t>
            </a:r>
            <a:r>
              <a:rPr lang="fr-FR" sz="2800" baseline="30000" dirty="0" smtClean="0"/>
              <a:t>-1</a:t>
            </a:r>
            <a:r>
              <a:rPr lang="fr-FR" sz="2800" dirty="0" smtClean="0"/>
              <a:t>)</a:t>
            </a:r>
            <a:endParaRPr lang="fr-FR" sz="2800" dirty="0"/>
          </a:p>
        </p:txBody>
      </p:sp>
      <p:sp>
        <p:nvSpPr>
          <p:cNvPr id="32" name="ZoneTexte 31"/>
          <p:cNvSpPr txBox="1"/>
          <p:nvPr/>
        </p:nvSpPr>
        <p:spPr>
          <a:xfrm>
            <a:off x="5796136" y="3212976"/>
            <a:ext cx="2232248" cy="523220"/>
          </a:xfrm>
          <a:prstGeom prst="rect">
            <a:avLst/>
          </a:prstGeom>
          <a:noFill/>
        </p:spPr>
        <p:txBody>
          <a:bodyPr wrap="square" rtlCol="0">
            <a:spAutoFit/>
          </a:bodyPr>
          <a:lstStyle/>
          <a:p>
            <a:pPr algn="ctr"/>
            <a:r>
              <a:rPr lang="fr-FR" sz="2800" dirty="0" smtClean="0"/>
              <a:t>(</a:t>
            </a:r>
            <a:r>
              <a:rPr lang="fr-FR" sz="2800" dirty="0" err="1" smtClean="0"/>
              <a:t>J.mol</a:t>
            </a:r>
            <a:r>
              <a:rPr lang="fr-FR" sz="2800" baseline="30000" dirty="0" smtClean="0"/>
              <a:t>-1</a:t>
            </a:r>
            <a:r>
              <a:rPr lang="fr-FR" sz="2800" dirty="0" smtClean="0"/>
              <a:t>.K</a:t>
            </a:r>
            <a:r>
              <a:rPr lang="fr-FR" sz="2800" baseline="30000" dirty="0" smtClean="0"/>
              <a:t>-1</a:t>
            </a:r>
            <a:r>
              <a:rPr lang="fr-FR" sz="2800" dirty="0" smtClean="0"/>
              <a:t>)</a:t>
            </a:r>
            <a:endParaRPr lang="fr-FR" sz="2800" dirty="0"/>
          </a:p>
        </p:txBody>
      </p:sp>
      <p:sp>
        <p:nvSpPr>
          <p:cNvPr id="33" name="ZoneTexte 32"/>
          <p:cNvSpPr txBox="1"/>
          <p:nvPr/>
        </p:nvSpPr>
        <p:spPr>
          <a:xfrm>
            <a:off x="1187624" y="2996952"/>
            <a:ext cx="1368152" cy="523220"/>
          </a:xfrm>
          <a:prstGeom prst="rect">
            <a:avLst/>
          </a:prstGeom>
          <a:noFill/>
        </p:spPr>
        <p:txBody>
          <a:bodyPr wrap="square" rtlCol="0">
            <a:spAutoFit/>
          </a:bodyPr>
          <a:lstStyle/>
          <a:p>
            <a:pPr algn="ctr"/>
            <a:r>
              <a:rPr lang="fr-FR" sz="2800" dirty="0" smtClean="0"/>
              <a:t>(J.K</a:t>
            </a:r>
            <a:r>
              <a:rPr lang="fr-FR" sz="2800" baseline="30000" dirty="0" smtClean="0"/>
              <a:t>-1</a:t>
            </a:r>
            <a:r>
              <a:rPr lang="fr-FR" sz="2800" dirty="0" smtClean="0"/>
              <a:t>)</a:t>
            </a:r>
            <a:endParaRPr lang="fr-FR" sz="2800" dirty="0"/>
          </a:p>
        </p:txBody>
      </p:sp>
      <p:sp>
        <p:nvSpPr>
          <p:cNvPr id="34" name="ZoneTexte 33"/>
          <p:cNvSpPr txBox="1"/>
          <p:nvPr/>
        </p:nvSpPr>
        <p:spPr>
          <a:xfrm>
            <a:off x="216024" y="2060848"/>
            <a:ext cx="1800200" cy="523220"/>
          </a:xfrm>
          <a:prstGeom prst="rect">
            <a:avLst/>
          </a:prstGeom>
          <a:noFill/>
        </p:spPr>
        <p:txBody>
          <a:bodyPr wrap="square" rtlCol="0">
            <a:spAutoFit/>
          </a:bodyPr>
          <a:lstStyle/>
          <a:p>
            <a:pPr algn="ctr"/>
            <a:r>
              <a:rPr lang="fr-FR" sz="2800" dirty="0" smtClean="0"/>
              <a:t>Unités</a:t>
            </a:r>
            <a:endParaRPr lang="fr-FR" sz="2800" dirty="0"/>
          </a:p>
        </p:txBody>
      </p:sp>
      <p:graphicFrame>
        <p:nvGraphicFramePr>
          <p:cNvPr id="179208" name="Object 8"/>
          <p:cNvGraphicFramePr>
            <a:graphicFrameLocks noChangeAspect="1"/>
          </p:cNvGraphicFramePr>
          <p:nvPr/>
        </p:nvGraphicFramePr>
        <p:xfrm>
          <a:off x="2411760" y="4221088"/>
          <a:ext cx="2679700" cy="592138"/>
        </p:xfrm>
        <a:graphic>
          <a:graphicData uri="http://schemas.openxmlformats.org/presentationml/2006/ole">
            <p:oleObj spid="_x0000_s179208" name="Équation" r:id="rId5" imgW="939600" imgH="228600" progId="Equation.3">
              <p:embed/>
            </p:oleObj>
          </a:graphicData>
        </a:graphic>
      </p:graphicFrame>
      <p:sp>
        <p:nvSpPr>
          <p:cNvPr id="35" name="ZoneTexte 34"/>
          <p:cNvSpPr txBox="1"/>
          <p:nvPr/>
        </p:nvSpPr>
        <p:spPr>
          <a:xfrm>
            <a:off x="179512" y="4077072"/>
            <a:ext cx="1800200" cy="954107"/>
          </a:xfrm>
          <a:prstGeom prst="rect">
            <a:avLst/>
          </a:prstGeom>
          <a:noFill/>
        </p:spPr>
        <p:txBody>
          <a:bodyPr wrap="square" rtlCol="0">
            <a:spAutoFit/>
          </a:bodyPr>
          <a:lstStyle/>
          <a:p>
            <a:pPr algn="ctr"/>
            <a:r>
              <a:rPr lang="fr-FR" sz="2800" dirty="0" smtClean="0"/>
              <a:t>Quantités de chaleur</a:t>
            </a:r>
            <a:endParaRPr lang="fr-FR" sz="2800" dirty="0"/>
          </a:p>
        </p:txBody>
      </p:sp>
      <p:graphicFrame>
        <p:nvGraphicFramePr>
          <p:cNvPr id="179209" name="Object 9"/>
          <p:cNvGraphicFramePr>
            <a:graphicFrameLocks noChangeAspect="1"/>
          </p:cNvGraphicFramePr>
          <p:nvPr/>
        </p:nvGraphicFramePr>
        <p:xfrm>
          <a:off x="2483768" y="5157192"/>
          <a:ext cx="2679700" cy="623888"/>
        </p:xfrm>
        <a:graphic>
          <a:graphicData uri="http://schemas.openxmlformats.org/presentationml/2006/ole">
            <p:oleObj spid="_x0000_s179209" name="Équation" r:id="rId6" imgW="939600" imgH="241200" progId="Equation.3">
              <p:embed/>
            </p:oleObj>
          </a:graphicData>
        </a:graphic>
      </p:graphicFrame>
      <p:graphicFrame>
        <p:nvGraphicFramePr>
          <p:cNvPr id="179210" name="Object 10"/>
          <p:cNvGraphicFramePr>
            <a:graphicFrameLocks noChangeAspect="1"/>
          </p:cNvGraphicFramePr>
          <p:nvPr/>
        </p:nvGraphicFramePr>
        <p:xfrm>
          <a:off x="5762625" y="4221163"/>
          <a:ext cx="2716213" cy="592137"/>
        </p:xfrm>
        <a:graphic>
          <a:graphicData uri="http://schemas.openxmlformats.org/presentationml/2006/ole">
            <p:oleObj spid="_x0000_s179210" name="Équation" r:id="rId7" imgW="952200" imgH="228600" progId="Equation.3">
              <p:embed/>
            </p:oleObj>
          </a:graphicData>
        </a:graphic>
      </p:graphicFrame>
      <p:graphicFrame>
        <p:nvGraphicFramePr>
          <p:cNvPr id="179211" name="Object 11"/>
          <p:cNvGraphicFramePr>
            <a:graphicFrameLocks noChangeAspect="1"/>
          </p:cNvGraphicFramePr>
          <p:nvPr/>
        </p:nvGraphicFramePr>
        <p:xfrm>
          <a:off x="5834063" y="5157788"/>
          <a:ext cx="2716212" cy="623887"/>
        </p:xfrm>
        <a:graphic>
          <a:graphicData uri="http://schemas.openxmlformats.org/presentationml/2006/ole">
            <p:oleObj spid="_x0000_s179211" name="Équation" r:id="rId8" imgW="952200" imgH="241200" progId="Equation.3">
              <p:embed/>
            </p:oleObj>
          </a:graphicData>
        </a:graphic>
      </p:graphicFrame>
      <p:sp>
        <p:nvSpPr>
          <p:cNvPr id="36" name="ZoneTexte 35"/>
          <p:cNvSpPr txBox="1"/>
          <p:nvPr/>
        </p:nvSpPr>
        <p:spPr>
          <a:xfrm>
            <a:off x="467544" y="5085184"/>
            <a:ext cx="1368152" cy="523220"/>
          </a:xfrm>
          <a:prstGeom prst="rect">
            <a:avLst/>
          </a:prstGeom>
          <a:noFill/>
        </p:spPr>
        <p:txBody>
          <a:bodyPr wrap="square" rtlCol="0">
            <a:spAutoFit/>
          </a:bodyPr>
          <a:lstStyle/>
          <a:p>
            <a:pPr algn="ctr"/>
            <a:r>
              <a:rPr lang="fr-FR" sz="2800" dirty="0" smtClean="0"/>
              <a:t>(J)</a:t>
            </a:r>
            <a:endParaRPr lang="fr-FR" sz="2800" baseline="30000" dirty="0"/>
          </a:p>
        </p:txBody>
      </p:sp>
      <p:sp>
        <p:nvSpPr>
          <p:cNvPr id="39" name="ZoneTexte 38"/>
          <p:cNvSpPr txBox="1"/>
          <p:nvPr/>
        </p:nvSpPr>
        <p:spPr>
          <a:xfrm>
            <a:off x="978422" y="5917748"/>
            <a:ext cx="7344816" cy="954107"/>
          </a:xfrm>
          <a:prstGeom prst="rect">
            <a:avLst/>
          </a:prstGeom>
          <a:noFill/>
        </p:spPr>
        <p:txBody>
          <a:bodyPr wrap="square" rtlCol="0">
            <a:spAutoFit/>
          </a:bodyPr>
          <a:lstStyle/>
          <a:p>
            <a:pPr algn="ctr"/>
            <a:r>
              <a:rPr lang="fr-FR" sz="2800" dirty="0" smtClean="0"/>
              <a:t>c</a:t>
            </a:r>
            <a:r>
              <a:rPr lang="fr-FR" sz="2800" baseline="-25000" dirty="0" smtClean="0"/>
              <a:t>v</a:t>
            </a:r>
            <a:r>
              <a:rPr lang="fr-FR" sz="2800" dirty="0" smtClean="0"/>
              <a:t> = énergie </a:t>
            </a:r>
            <a:r>
              <a:rPr lang="fr-FR" sz="2800" dirty="0" smtClean="0">
                <a:sym typeface="Symbol"/>
              </a:rPr>
              <a:t>T = 1K pour 1kg du corps considéré pour 1 transfo isochore</a:t>
            </a:r>
            <a:endParaRPr lang="fr-FR" sz="2800" dirty="0"/>
          </a:p>
        </p:txBody>
      </p:sp>
      <p:sp>
        <p:nvSpPr>
          <p:cNvPr id="40" name="ZoneTexte 39"/>
          <p:cNvSpPr txBox="1"/>
          <p:nvPr/>
        </p:nvSpPr>
        <p:spPr>
          <a:xfrm>
            <a:off x="1403648" y="5903893"/>
            <a:ext cx="7344816" cy="954107"/>
          </a:xfrm>
          <a:prstGeom prst="rect">
            <a:avLst/>
          </a:prstGeom>
          <a:noFill/>
        </p:spPr>
        <p:txBody>
          <a:bodyPr wrap="square" rtlCol="0">
            <a:spAutoFit/>
          </a:bodyPr>
          <a:lstStyle/>
          <a:p>
            <a:pPr algn="ctr"/>
            <a:r>
              <a:rPr lang="fr-FR" sz="2800" dirty="0" err="1" smtClean="0"/>
              <a:t>c</a:t>
            </a:r>
            <a:r>
              <a:rPr lang="fr-FR" sz="2800" baseline="-25000" dirty="0" err="1" smtClean="0"/>
              <a:t>p</a:t>
            </a:r>
            <a:r>
              <a:rPr lang="fr-FR" sz="2800" dirty="0" smtClean="0"/>
              <a:t> = énergie </a:t>
            </a:r>
            <a:r>
              <a:rPr lang="fr-FR" sz="2800" dirty="0" smtClean="0">
                <a:sym typeface="Symbol"/>
              </a:rPr>
              <a:t>T = 1K pour 1 kg du corps considéré pour 1 transfo isobare</a:t>
            </a:r>
            <a:endParaRPr lang="fr-FR" sz="2800" dirty="0"/>
          </a:p>
        </p:txBody>
      </p:sp>
      <p:sp>
        <p:nvSpPr>
          <p:cNvPr id="41" name="ZoneTexte 40"/>
          <p:cNvSpPr txBox="1"/>
          <p:nvPr/>
        </p:nvSpPr>
        <p:spPr>
          <a:xfrm>
            <a:off x="2051720" y="2708920"/>
            <a:ext cx="5256584" cy="954107"/>
          </a:xfrm>
          <a:prstGeom prst="rect">
            <a:avLst/>
          </a:prstGeom>
          <a:noFill/>
        </p:spPr>
        <p:txBody>
          <a:bodyPr wrap="square" rtlCol="0">
            <a:spAutoFit/>
          </a:bodyPr>
          <a:lstStyle/>
          <a:p>
            <a:pPr algn="ctr"/>
            <a:r>
              <a:rPr lang="fr-FR" sz="2800" dirty="0" smtClean="0"/>
              <a:t>c</a:t>
            </a:r>
            <a:r>
              <a:rPr lang="fr-FR" sz="2800" baseline="-25000" dirty="0" smtClean="0"/>
              <a:t>v</a:t>
            </a:r>
            <a:r>
              <a:rPr lang="fr-FR" sz="2800" dirty="0" smtClean="0"/>
              <a:t> et </a:t>
            </a:r>
            <a:r>
              <a:rPr lang="fr-FR" sz="2800" dirty="0" err="1" smtClean="0"/>
              <a:t>c</a:t>
            </a:r>
            <a:r>
              <a:rPr lang="fr-FR" sz="2800" baseline="-25000" dirty="0" err="1" smtClean="0"/>
              <a:t>p</a:t>
            </a:r>
            <a:r>
              <a:rPr lang="fr-FR" sz="2800" dirty="0" smtClean="0"/>
              <a:t>  = f(T) mais  c</a:t>
            </a:r>
            <a:r>
              <a:rPr lang="fr-FR" sz="2800" baseline="-25000" dirty="0" smtClean="0"/>
              <a:t>v</a:t>
            </a:r>
            <a:r>
              <a:rPr lang="fr-FR" sz="2800" dirty="0" smtClean="0"/>
              <a:t> et </a:t>
            </a:r>
            <a:r>
              <a:rPr lang="fr-FR" sz="2800" dirty="0" err="1" smtClean="0"/>
              <a:t>c</a:t>
            </a:r>
            <a:r>
              <a:rPr lang="fr-FR" sz="2800" baseline="-25000" dirty="0" err="1" smtClean="0"/>
              <a:t>p</a:t>
            </a:r>
            <a:r>
              <a:rPr lang="fr-FR" sz="2800" dirty="0" smtClean="0"/>
              <a:t> </a:t>
            </a:r>
            <a:r>
              <a:rPr lang="fr-FR" sz="2800" dirty="0" smtClean="0">
                <a:sym typeface="Symbol"/>
              </a:rPr>
              <a:t> </a:t>
            </a:r>
            <a:r>
              <a:rPr lang="fr-FR" sz="2800" dirty="0" err="1" smtClean="0"/>
              <a:t>Cte</a:t>
            </a:r>
            <a:r>
              <a:rPr lang="fr-FR" sz="2800" dirty="0" smtClean="0"/>
              <a:t> </a:t>
            </a:r>
            <a:r>
              <a:rPr lang="fr-FR" sz="2800" dirty="0" err="1" smtClean="0"/>
              <a:t>qd</a:t>
            </a:r>
            <a:r>
              <a:rPr lang="fr-FR" sz="2800" dirty="0" smtClean="0"/>
              <a:t> </a:t>
            </a:r>
            <a:r>
              <a:rPr lang="fr-FR" sz="2800" dirty="0" smtClean="0">
                <a:sym typeface="Symbol"/>
              </a:rPr>
              <a:t>T </a:t>
            </a:r>
            <a:r>
              <a:rPr lang="fr-FR" sz="2800" dirty="0" smtClean="0"/>
              <a:t>petit</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2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9208"/>
                                        </p:tgtEl>
                                        <p:attrNameLst>
                                          <p:attrName>style.visibility</p:attrName>
                                        </p:attrNameLst>
                                      </p:cBhvr>
                                      <p:to>
                                        <p:strVal val="visible"/>
                                      </p:to>
                                    </p:set>
                                    <p:animEffect transition="in" filter="fade">
                                      <p:cBhvr>
                                        <p:cTn id="22" dur="2000"/>
                                        <p:tgtEl>
                                          <p:spTgt spid="17920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210"/>
                                        </p:tgtEl>
                                        <p:attrNameLst>
                                          <p:attrName>style.visibility</p:attrName>
                                        </p:attrNameLst>
                                      </p:cBhvr>
                                      <p:to>
                                        <p:strVal val="visible"/>
                                      </p:to>
                                    </p:set>
                                    <p:animEffect transition="in" filter="fade">
                                      <p:cBhvr>
                                        <p:cTn id="27" dur="2000"/>
                                        <p:tgtEl>
                                          <p:spTgt spid="1792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9209"/>
                                        </p:tgtEl>
                                        <p:attrNameLst>
                                          <p:attrName>style.visibility</p:attrName>
                                        </p:attrNameLst>
                                      </p:cBhvr>
                                      <p:to>
                                        <p:strVal val="visible"/>
                                      </p:to>
                                    </p:set>
                                    <p:animEffect transition="in" filter="fade">
                                      <p:cBhvr>
                                        <p:cTn id="32" dur="2000"/>
                                        <p:tgtEl>
                                          <p:spTgt spid="179209"/>
                                        </p:tgtEl>
                                      </p:cBhvr>
                                    </p:animEffect>
                                  </p:childTnLst>
                                </p:cTn>
                              </p:par>
                              <p:par>
                                <p:cTn id="33" presetID="10" presetClass="entr" presetSubtype="0" fill="hold" nodeType="withEffect">
                                  <p:stCondLst>
                                    <p:cond delay="0"/>
                                  </p:stCondLst>
                                  <p:childTnLst>
                                    <p:set>
                                      <p:cBhvr>
                                        <p:cTn id="34" dur="1" fill="hold">
                                          <p:stCondLst>
                                            <p:cond delay="0"/>
                                          </p:stCondLst>
                                        </p:cTn>
                                        <p:tgtEl>
                                          <p:spTgt spid="179211"/>
                                        </p:tgtEl>
                                        <p:attrNameLst>
                                          <p:attrName>style.visibility</p:attrName>
                                        </p:attrNameLst>
                                      </p:cBhvr>
                                      <p:to>
                                        <p:strVal val="visible"/>
                                      </p:to>
                                    </p:set>
                                    <p:animEffect transition="in" filter="fade">
                                      <p:cBhvr>
                                        <p:cTn id="35" dur="2000"/>
                                        <p:tgtEl>
                                          <p:spTgt spid="1792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20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20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2000"/>
                                        <p:tgtEl>
                                          <p:spTgt spid="39"/>
                                        </p:tgtEl>
                                      </p:cBhvr>
                                    </p:animEffect>
                                    <p:set>
                                      <p:cBhvr>
                                        <p:cTn id="50" dur="1" fill="hold">
                                          <p:stCondLst>
                                            <p:cond delay="1999"/>
                                          </p:stCondLst>
                                        </p:cTn>
                                        <p:tgtEl>
                                          <p:spTgt spid="3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20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2000"/>
                                        <p:tgtEl>
                                          <p:spTgt spid="18"/>
                                        </p:tgtEl>
                                      </p:cBhvr>
                                    </p:animEffect>
                                    <p:set>
                                      <p:cBhvr>
                                        <p:cTn id="60" dur="1" fill="hold">
                                          <p:stCondLst>
                                            <p:cond delay="1999"/>
                                          </p:stCondLst>
                                        </p:cTn>
                                        <p:tgtEl>
                                          <p:spTgt spid="18"/>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2000"/>
                                        <p:tgtEl>
                                          <p:spTgt spid="28"/>
                                        </p:tgtEl>
                                      </p:cBhvr>
                                    </p:animEffect>
                                    <p:set>
                                      <p:cBhvr>
                                        <p:cTn id="63" dur="1" fill="hold">
                                          <p:stCondLst>
                                            <p:cond delay="1999"/>
                                          </p:stCondLst>
                                        </p:cTn>
                                        <p:tgtEl>
                                          <p:spTgt spid="2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2000"/>
                                        <p:tgtEl>
                                          <p:spTgt spid="30"/>
                                        </p:tgtEl>
                                      </p:cBhvr>
                                    </p:animEffect>
                                    <p:set>
                                      <p:cBhvr>
                                        <p:cTn id="66" dur="1" fill="hold">
                                          <p:stCondLst>
                                            <p:cond delay="1999"/>
                                          </p:stCondLst>
                                        </p:cTn>
                                        <p:tgtEl>
                                          <p:spTgt spid="30"/>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2000"/>
                                        <p:tgtEl>
                                          <p:spTgt spid="33"/>
                                        </p:tgtEl>
                                      </p:cBhvr>
                                    </p:animEffect>
                                    <p:set>
                                      <p:cBhvr>
                                        <p:cTn id="69" dur="1" fill="hold">
                                          <p:stCondLst>
                                            <p:cond delay="1999"/>
                                          </p:stCondLst>
                                        </p:cTn>
                                        <p:tgtEl>
                                          <p:spTgt spid="33"/>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2000"/>
                                        <p:tgtEl>
                                          <p:spTgt spid="31"/>
                                        </p:tgtEl>
                                      </p:cBhvr>
                                    </p:animEffect>
                                    <p:set>
                                      <p:cBhvr>
                                        <p:cTn id="72" dur="1" fill="hold">
                                          <p:stCondLst>
                                            <p:cond delay="1999"/>
                                          </p:stCondLst>
                                        </p:cTn>
                                        <p:tgtEl>
                                          <p:spTgt spid="3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000"/>
                                        <p:tgtEl>
                                          <p:spTgt spid="32"/>
                                        </p:tgtEl>
                                      </p:cBhvr>
                                    </p:animEffect>
                                    <p:set>
                                      <p:cBhvr>
                                        <p:cTn id="75" dur="1" fill="hold">
                                          <p:stCondLst>
                                            <p:cond delay="1999"/>
                                          </p:stCondLst>
                                        </p:cTn>
                                        <p:tgtEl>
                                          <p:spTgt spid="32"/>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2" grpId="0"/>
      <p:bldP spid="32" grpId="1"/>
      <p:bldP spid="33" grpId="0"/>
      <p:bldP spid="33" grpId="1"/>
      <p:bldP spid="36" grpId="0"/>
      <p:bldP spid="39" grpId="0"/>
      <p:bldP spid="39" grpId="1"/>
      <p:bldP spid="40" grpId="0"/>
      <p:bldP spid="4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433) Enthalpie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139268" name="Object 4"/>
          <p:cNvGraphicFramePr>
            <a:graphicFrameLocks noChangeAspect="1"/>
          </p:cNvGraphicFramePr>
          <p:nvPr/>
        </p:nvGraphicFramePr>
        <p:xfrm>
          <a:off x="2771800" y="5229200"/>
          <a:ext cx="3089300" cy="653604"/>
        </p:xfrm>
        <a:graphic>
          <a:graphicData uri="http://schemas.openxmlformats.org/presentationml/2006/ole">
            <p:oleObj spid="_x0000_s419842" name="Équation" r:id="rId3" imgW="761760" imgH="177480" progId="Equation.3">
              <p:embed/>
            </p:oleObj>
          </a:graphicData>
        </a:graphic>
      </p:graphicFrame>
      <p:sp>
        <p:nvSpPr>
          <p:cNvPr id="23" name="ZoneTexte 22"/>
          <p:cNvSpPr txBox="1"/>
          <p:nvPr/>
        </p:nvSpPr>
        <p:spPr>
          <a:xfrm>
            <a:off x="1835696" y="4293096"/>
            <a:ext cx="5184576" cy="523220"/>
          </a:xfrm>
          <a:prstGeom prst="rect">
            <a:avLst/>
          </a:prstGeom>
          <a:noFill/>
        </p:spPr>
        <p:txBody>
          <a:bodyPr wrap="square" rtlCol="0">
            <a:spAutoFit/>
          </a:bodyPr>
          <a:lstStyle/>
          <a:p>
            <a:pPr algn="ctr"/>
            <a:r>
              <a:rPr lang="fr-FR" sz="2800" dirty="0" smtClean="0"/>
              <a:t>Enthalpie : fonction d’état</a:t>
            </a:r>
            <a:endParaRPr lang="fr-FR" sz="2800" dirty="0"/>
          </a:p>
        </p:txBody>
      </p:sp>
      <p:sp>
        <p:nvSpPr>
          <p:cNvPr id="7" name="ZoneTexte 6"/>
          <p:cNvSpPr txBox="1"/>
          <p:nvPr/>
        </p:nvSpPr>
        <p:spPr>
          <a:xfrm>
            <a:off x="1763688" y="1700808"/>
            <a:ext cx="5184576" cy="523220"/>
          </a:xfrm>
          <a:prstGeom prst="rect">
            <a:avLst/>
          </a:prstGeom>
          <a:noFill/>
        </p:spPr>
        <p:txBody>
          <a:bodyPr wrap="square" rtlCol="0">
            <a:spAutoFit/>
          </a:bodyPr>
          <a:lstStyle/>
          <a:p>
            <a:pPr algn="ctr"/>
            <a:r>
              <a:rPr lang="fr-FR" sz="2800" dirty="0" smtClean="0"/>
              <a:t>Détente de JOULE-THOMSON </a:t>
            </a:r>
            <a:endParaRPr lang="fr-FR" sz="2800" dirty="0"/>
          </a:p>
        </p:txBody>
      </p:sp>
      <p:sp>
        <p:nvSpPr>
          <p:cNvPr id="8" name="Flèche vers le bas 7"/>
          <p:cNvSpPr/>
          <p:nvPr/>
        </p:nvSpPr>
        <p:spPr>
          <a:xfrm>
            <a:off x="4499992" y="3861048"/>
            <a:ext cx="21602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899592" y="2348880"/>
            <a:ext cx="7236296" cy="523220"/>
          </a:xfrm>
          <a:prstGeom prst="rect">
            <a:avLst/>
          </a:prstGeom>
          <a:noFill/>
        </p:spPr>
        <p:txBody>
          <a:bodyPr wrap="square" rtlCol="0">
            <a:spAutoFit/>
          </a:bodyPr>
          <a:lstStyle/>
          <a:p>
            <a:pPr algn="ctr"/>
            <a:r>
              <a:rPr lang="fr-FR" sz="2800" dirty="0" smtClean="0"/>
              <a:t>Détente </a:t>
            </a:r>
            <a:r>
              <a:rPr lang="fr-FR" sz="2800" dirty="0" err="1" smtClean="0"/>
              <a:t>isenthalpe</a:t>
            </a:r>
            <a:r>
              <a:rPr lang="fr-FR" sz="2800" dirty="0" smtClean="0"/>
              <a:t> : H se conserve </a:t>
            </a:r>
            <a:endParaRPr lang="fr-FR"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39268"/>
                                        </p:tgtEl>
                                        <p:attrNameLst>
                                          <p:attrName>style.visibility</p:attrName>
                                        </p:attrNameLst>
                                      </p:cBhvr>
                                      <p:to>
                                        <p:strVal val="visible"/>
                                      </p:to>
                                    </p:set>
                                    <p:animEffect transition="in" filter="fade">
                                      <p:cBhvr>
                                        <p:cTn id="10" dur="2000"/>
                                        <p:tgtEl>
                                          <p:spTgt spid="1392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433) Enthalpie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139268" name="Object 4"/>
          <p:cNvGraphicFramePr>
            <a:graphicFrameLocks noChangeAspect="1"/>
          </p:cNvGraphicFramePr>
          <p:nvPr/>
        </p:nvGraphicFramePr>
        <p:xfrm>
          <a:off x="2555776" y="1916832"/>
          <a:ext cx="3089300" cy="653604"/>
        </p:xfrm>
        <a:graphic>
          <a:graphicData uri="http://schemas.openxmlformats.org/presentationml/2006/ole">
            <p:oleObj spid="_x0000_s180226" name="Équation" r:id="rId3" imgW="761760" imgH="177480" progId="Equation.3">
              <p:embed/>
            </p:oleObj>
          </a:graphicData>
        </a:graphic>
      </p:graphicFrame>
      <p:sp>
        <p:nvSpPr>
          <p:cNvPr id="26" name="Flèche vers le bas 25"/>
          <p:cNvSpPr/>
          <p:nvPr/>
        </p:nvSpPr>
        <p:spPr>
          <a:xfrm>
            <a:off x="4211960" y="2852936"/>
            <a:ext cx="216024"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755576" y="3861048"/>
            <a:ext cx="7272808" cy="523220"/>
          </a:xfrm>
          <a:prstGeom prst="rect">
            <a:avLst/>
          </a:prstGeom>
          <a:noFill/>
        </p:spPr>
        <p:txBody>
          <a:bodyPr wrap="square" rtlCol="0">
            <a:spAutoFit/>
          </a:bodyPr>
          <a:lstStyle/>
          <a:p>
            <a:r>
              <a:rPr lang="fr-FR" sz="2800" dirty="0" smtClean="0"/>
              <a:t>H  : utile pour transformations isobares (chimie)</a:t>
            </a:r>
            <a:endParaRPr lang="fr-FR" sz="2800" dirty="0"/>
          </a:p>
        </p:txBody>
      </p:sp>
      <p:sp>
        <p:nvSpPr>
          <p:cNvPr id="28" name="Flèche vers le bas 27"/>
          <p:cNvSpPr/>
          <p:nvPr/>
        </p:nvSpPr>
        <p:spPr>
          <a:xfrm>
            <a:off x="4211960" y="4581128"/>
            <a:ext cx="216024"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80227" name="Object 4"/>
          <p:cNvGraphicFramePr>
            <a:graphicFrameLocks noChangeAspect="1"/>
          </p:cNvGraphicFramePr>
          <p:nvPr/>
        </p:nvGraphicFramePr>
        <p:xfrm>
          <a:off x="3131840" y="5589240"/>
          <a:ext cx="2265362" cy="887413"/>
        </p:xfrm>
        <a:graphic>
          <a:graphicData uri="http://schemas.openxmlformats.org/presentationml/2006/ole">
            <p:oleObj spid="_x0000_s180227" name="Équation" r:id="rId4" imgW="558720" imgH="241200" progId="Equation.3">
              <p:embed/>
            </p:oleObj>
          </a:graphicData>
        </a:graphic>
      </p:graphicFrame>
      <p:sp>
        <p:nvSpPr>
          <p:cNvPr id="8" name="Flèche courbée vers le haut 7">
            <a:hlinkClick r:id="rId5" action="ppaction://hlinksldjump"/>
          </p:cNvPr>
          <p:cNvSpPr/>
          <p:nvPr/>
        </p:nvSpPr>
        <p:spPr>
          <a:xfrm>
            <a:off x="7524328" y="1772816"/>
            <a:ext cx="792088" cy="43204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227"/>
                                        </p:tgtEl>
                                        <p:attrNameLst>
                                          <p:attrName>style.visibility</p:attrName>
                                        </p:attrNameLst>
                                      </p:cBhvr>
                                      <p:to>
                                        <p:strVal val="visible"/>
                                      </p:to>
                                    </p:set>
                                    <p:animEffect transition="in" filter="fade">
                                      <p:cBhvr>
                                        <p:cTn id="12" dur="2000"/>
                                        <p:tgtEl>
                                          <p:spTgt spid="180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dirty="0" smtClean="0"/>
              <a:t>411) Notions générales – But de la thermodynamique</a:t>
            </a:r>
          </a:p>
        </p:txBody>
      </p:sp>
      <p:sp>
        <p:nvSpPr>
          <p:cNvPr id="16387" name="Sous-titre 2"/>
          <p:cNvSpPr>
            <a:spLocks noGrp="1"/>
          </p:cNvSpPr>
          <p:nvPr>
            <p:ph idx="1"/>
          </p:nvPr>
        </p:nvSpPr>
        <p:spPr/>
        <p:txBody>
          <a:bodyPr/>
          <a:lstStyle/>
          <a:p>
            <a:endParaRPr lang="fr-FR" dirty="0" smtClean="0"/>
          </a:p>
          <a:p>
            <a:r>
              <a:rPr lang="fr-FR" dirty="0" smtClean="0"/>
              <a:t>Science : Echanges d’énergie</a:t>
            </a:r>
          </a:p>
          <a:p>
            <a:endParaRPr lang="fr-FR" dirty="0" smtClean="0"/>
          </a:p>
          <a:p>
            <a:r>
              <a:rPr lang="fr-FR" dirty="0" smtClean="0"/>
              <a:t>Méthodes macro / micro</a:t>
            </a:r>
          </a:p>
          <a:p>
            <a:endParaRPr lang="fr-FR" dirty="0" smtClean="0"/>
          </a:p>
          <a:p>
            <a:r>
              <a:rPr lang="fr-FR" dirty="0" smtClean="0"/>
              <a:t>Principes : </a:t>
            </a:r>
            <a:r>
              <a:rPr lang="fr-FR" dirty="0" smtClean="0">
                <a:solidFill>
                  <a:srgbClr val="FF0000"/>
                </a:solidFill>
              </a:rPr>
              <a:t>conservation</a:t>
            </a:r>
            <a:r>
              <a:rPr lang="fr-FR" dirty="0" smtClean="0"/>
              <a:t> / </a:t>
            </a:r>
            <a:r>
              <a:rPr lang="fr-FR" dirty="0" smtClean="0">
                <a:solidFill>
                  <a:srgbClr val="FF0000"/>
                </a:solidFill>
              </a:rPr>
              <a:t>dégradation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re 1"/>
          <p:cNvSpPr txBox="1">
            <a:spLocks/>
          </p:cNvSpPr>
          <p:nvPr/>
        </p:nvSpPr>
        <p:spPr>
          <a:xfrm>
            <a:off x="457200" y="-27384"/>
            <a:ext cx="8229600" cy="93610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noProof="0" dirty="0" smtClean="0">
                <a:latin typeface="+mj-lt"/>
                <a:ea typeface="+mj-ea"/>
                <a:cs typeface="+mj-cs"/>
              </a:rPr>
              <a:t>La chaleur </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pSp>
        <p:nvGrpSpPr>
          <p:cNvPr id="3" name="Groupe 17"/>
          <p:cNvGrpSpPr/>
          <p:nvPr/>
        </p:nvGrpSpPr>
        <p:grpSpPr>
          <a:xfrm>
            <a:off x="3253268" y="980728"/>
            <a:ext cx="2520280" cy="144016"/>
            <a:chOff x="3347864" y="1340768"/>
            <a:chExt cx="2520280" cy="1296144"/>
          </a:xfrm>
        </p:grpSpPr>
        <p:cxnSp>
          <p:nvCxnSpPr>
            <p:cNvPr id="10" name="Connecteur droit avec flèche 9"/>
            <p:cNvCxnSpPr/>
            <p:nvPr/>
          </p:nvCxnSpPr>
          <p:spPr>
            <a:xfrm flipH="1">
              <a:off x="3347864" y="1340768"/>
              <a:ext cx="1224136" cy="1296144"/>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rot="16200000" flipH="1">
              <a:off x="4608004" y="1304764"/>
              <a:ext cx="1224136" cy="1296144"/>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grpSp>
      <p:grpSp>
        <p:nvGrpSpPr>
          <p:cNvPr id="4" name="Groupe 14"/>
          <p:cNvGrpSpPr/>
          <p:nvPr/>
        </p:nvGrpSpPr>
        <p:grpSpPr>
          <a:xfrm>
            <a:off x="0" y="1196752"/>
            <a:ext cx="3851923" cy="1512168"/>
            <a:chOff x="5364088" y="4653136"/>
            <a:chExt cx="1296144" cy="792088"/>
          </a:xfrm>
          <a:solidFill>
            <a:schemeClr val="accent6">
              <a:lumMod val="60000"/>
              <a:lumOff val="40000"/>
            </a:schemeClr>
          </a:solidFill>
        </p:grpSpPr>
        <p:sp>
          <p:nvSpPr>
            <p:cNvPr id="13" name="Ellipse 12"/>
            <p:cNvSpPr/>
            <p:nvPr/>
          </p:nvSpPr>
          <p:spPr>
            <a:xfrm>
              <a:off x="5364088" y="4653136"/>
              <a:ext cx="1296144" cy="792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5425266" y="4891672"/>
              <a:ext cx="1177352" cy="257390"/>
            </a:xfrm>
            <a:prstGeom prst="rect">
              <a:avLst/>
            </a:prstGeom>
            <a:grpFill/>
          </p:spPr>
          <p:txBody>
            <a:bodyPr wrap="square" rtlCol="0">
              <a:spAutoFit/>
            </a:bodyPr>
            <a:lstStyle/>
            <a:p>
              <a:pPr algn="ctr"/>
              <a:r>
                <a:rPr lang="fr-FR" sz="2800" dirty="0" smtClean="0">
                  <a:solidFill>
                    <a:schemeClr val="bg1"/>
                  </a:solidFill>
                </a:rPr>
                <a:t>Chaleur sensible</a:t>
              </a:r>
              <a:endParaRPr lang="fr-FR" sz="2800" dirty="0">
                <a:solidFill>
                  <a:schemeClr val="bg1"/>
                </a:solidFill>
              </a:endParaRPr>
            </a:p>
          </p:txBody>
        </p:sp>
      </p:grpSp>
      <p:grpSp>
        <p:nvGrpSpPr>
          <p:cNvPr id="5" name="Groupe 14"/>
          <p:cNvGrpSpPr/>
          <p:nvPr/>
        </p:nvGrpSpPr>
        <p:grpSpPr>
          <a:xfrm>
            <a:off x="5148064" y="1124745"/>
            <a:ext cx="3816424" cy="1728192"/>
            <a:chOff x="5342670" y="4653136"/>
            <a:chExt cx="1296144" cy="792088"/>
          </a:xfrm>
          <a:solidFill>
            <a:schemeClr val="accent6">
              <a:lumMod val="60000"/>
              <a:lumOff val="40000"/>
            </a:schemeClr>
          </a:solidFill>
        </p:grpSpPr>
        <p:sp>
          <p:nvSpPr>
            <p:cNvPr id="16" name="Ellipse 15"/>
            <p:cNvSpPr/>
            <p:nvPr/>
          </p:nvSpPr>
          <p:spPr>
            <a:xfrm>
              <a:off x="5342670" y="4653136"/>
              <a:ext cx="1296144" cy="792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5470623" y="4833921"/>
              <a:ext cx="1094514" cy="357914"/>
            </a:xfrm>
            <a:prstGeom prst="rect">
              <a:avLst/>
            </a:prstGeom>
            <a:grpFill/>
          </p:spPr>
          <p:txBody>
            <a:bodyPr wrap="square" rtlCol="0">
              <a:spAutoFit/>
            </a:bodyPr>
            <a:lstStyle/>
            <a:p>
              <a:pPr algn="ctr"/>
              <a:r>
                <a:rPr lang="fr-FR" sz="2800" dirty="0" smtClean="0">
                  <a:solidFill>
                    <a:schemeClr val="bg1"/>
                  </a:solidFill>
                </a:rPr>
                <a:t>Chaleur latente de changement d’état</a:t>
              </a:r>
              <a:endParaRPr lang="fr-FR" sz="2800" dirty="0">
                <a:solidFill>
                  <a:schemeClr val="bg1"/>
                </a:solidFill>
              </a:endParaRPr>
            </a:p>
          </p:txBody>
        </p:sp>
      </p:grpSp>
      <p:sp>
        <p:nvSpPr>
          <p:cNvPr id="19" name="ZoneTexte 18"/>
          <p:cNvSpPr txBox="1"/>
          <p:nvPr/>
        </p:nvSpPr>
        <p:spPr>
          <a:xfrm>
            <a:off x="5148064" y="4293096"/>
            <a:ext cx="3779912" cy="1569660"/>
          </a:xfrm>
          <a:prstGeom prst="rect">
            <a:avLst/>
          </a:prstGeom>
          <a:noFill/>
        </p:spPr>
        <p:txBody>
          <a:bodyPr wrap="square" rtlCol="0">
            <a:spAutoFit/>
          </a:bodyPr>
          <a:lstStyle/>
          <a:p>
            <a:pPr algn="ctr"/>
            <a:r>
              <a:rPr lang="fr-FR" sz="2400" dirty="0" smtClean="0"/>
              <a:t>Quantité de chaleur nécessaire au changement d’état d’1 kg d’un corps pur à </a:t>
            </a:r>
            <a:r>
              <a:rPr lang="fr-FR" sz="2400" dirty="0" smtClean="0">
                <a:solidFill>
                  <a:srgbClr val="0070C0"/>
                </a:solidFill>
              </a:rPr>
              <a:t>pression constante</a:t>
            </a:r>
            <a:endParaRPr lang="fr-FR" sz="2400" dirty="0">
              <a:solidFill>
                <a:srgbClr val="0070C0"/>
              </a:solidFill>
            </a:endParaRPr>
          </a:p>
        </p:txBody>
      </p:sp>
      <p:graphicFrame>
        <p:nvGraphicFramePr>
          <p:cNvPr id="267281" name="Object 3"/>
          <p:cNvGraphicFramePr>
            <a:graphicFrameLocks noChangeAspect="1"/>
          </p:cNvGraphicFramePr>
          <p:nvPr/>
        </p:nvGraphicFramePr>
        <p:xfrm>
          <a:off x="6189663" y="3194050"/>
          <a:ext cx="1903412" cy="711200"/>
        </p:xfrm>
        <a:graphic>
          <a:graphicData uri="http://schemas.openxmlformats.org/presentationml/2006/ole">
            <p:oleObj spid="_x0000_s421890" name="Équation" r:id="rId3" imgW="647640" imgH="241200" progId="Equation.3">
              <p:embed/>
            </p:oleObj>
          </a:graphicData>
        </a:graphic>
      </p:graphicFrame>
      <p:graphicFrame>
        <p:nvGraphicFramePr>
          <p:cNvPr id="2" name="Object 4"/>
          <p:cNvGraphicFramePr>
            <a:graphicFrameLocks noChangeAspect="1"/>
          </p:cNvGraphicFramePr>
          <p:nvPr/>
        </p:nvGraphicFramePr>
        <p:xfrm>
          <a:off x="661988" y="2924175"/>
          <a:ext cx="2389187" cy="711200"/>
        </p:xfrm>
        <a:graphic>
          <a:graphicData uri="http://schemas.openxmlformats.org/presentationml/2006/ole">
            <p:oleObj spid="_x0000_s421891" name="Équation" r:id="rId4" imgW="812520" imgH="241200" progId="Equation.3">
              <p:embed/>
            </p:oleObj>
          </a:graphicData>
        </a:graphic>
      </p:graphicFrame>
      <p:sp>
        <p:nvSpPr>
          <p:cNvPr id="21" name="ZoneTexte 20"/>
          <p:cNvSpPr txBox="1"/>
          <p:nvPr/>
        </p:nvSpPr>
        <p:spPr>
          <a:xfrm>
            <a:off x="467544" y="4005064"/>
            <a:ext cx="3528392" cy="1938992"/>
          </a:xfrm>
          <a:prstGeom prst="rect">
            <a:avLst/>
          </a:prstGeom>
          <a:noFill/>
        </p:spPr>
        <p:txBody>
          <a:bodyPr wrap="square" rtlCol="0">
            <a:spAutoFit/>
          </a:bodyPr>
          <a:lstStyle/>
          <a:p>
            <a:pPr algn="ctr"/>
            <a:r>
              <a:rPr lang="fr-FR" sz="2400" dirty="0" smtClean="0"/>
              <a:t>Quantité de chaleur nécessaire à l’élévation de température de 1 degré CELSIUS d’1 kg d’un corps pur à </a:t>
            </a:r>
            <a:r>
              <a:rPr lang="fr-FR" sz="2400" dirty="0" smtClean="0">
                <a:solidFill>
                  <a:srgbClr val="0070C0"/>
                </a:solidFill>
              </a:rPr>
              <a:t>pression constante</a:t>
            </a:r>
            <a:endParaRPr lang="fr-FR" sz="2400" dirty="0">
              <a:solidFill>
                <a:srgbClr val="0070C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281"/>
                                        </p:tgtEl>
                                        <p:attrNameLst>
                                          <p:attrName>style.visibility</p:attrName>
                                        </p:attrNameLst>
                                      </p:cBhvr>
                                      <p:to>
                                        <p:strVal val="visible"/>
                                      </p:to>
                                    </p:set>
                                    <p:animEffect transition="in" filter="fade">
                                      <p:cBhvr>
                                        <p:cTn id="17" dur="2000"/>
                                        <p:tgtEl>
                                          <p:spTgt spid="267281"/>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433) Enthalpie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139268" name="Object 4"/>
          <p:cNvGraphicFramePr>
            <a:graphicFrameLocks noChangeAspect="1"/>
          </p:cNvGraphicFramePr>
          <p:nvPr/>
        </p:nvGraphicFramePr>
        <p:xfrm>
          <a:off x="1619672" y="3212976"/>
          <a:ext cx="5557837" cy="884237"/>
        </p:xfrm>
        <a:graphic>
          <a:graphicData uri="http://schemas.openxmlformats.org/presentationml/2006/ole">
            <p:oleObj spid="_x0000_s420866" name="Équation" r:id="rId3" imgW="1371600" imgH="241200" progId="Equation.3">
              <p:embed/>
            </p:oleObj>
          </a:graphicData>
        </a:graphic>
      </p:graphicFrame>
      <p:sp>
        <p:nvSpPr>
          <p:cNvPr id="9" name="ZoneTexte 8"/>
          <p:cNvSpPr txBox="1"/>
          <p:nvPr/>
        </p:nvSpPr>
        <p:spPr>
          <a:xfrm>
            <a:off x="1763688" y="1772816"/>
            <a:ext cx="5184576" cy="523220"/>
          </a:xfrm>
          <a:prstGeom prst="rect">
            <a:avLst/>
          </a:prstGeom>
          <a:noFill/>
        </p:spPr>
        <p:txBody>
          <a:bodyPr wrap="square" rtlCol="0">
            <a:spAutoFit/>
          </a:bodyPr>
          <a:lstStyle/>
          <a:p>
            <a:pPr algn="ctr"/>
            <a:r>
              <a:rPr lang="fr-FR" sz="2800" dirty="0" smtClean="0"/>
              <a:t>Deuxième loi de JOULE </a:t>
            </a:r>
            <a:endParaRPr lang="fr-FR" sz="2800" dirty="0"/>
          </a:p>
        </p:txBody>
      </p:sp>
      <p:sp>
        <p:nvSpPr>
          <p:cNvPr id="11" name="Flèche vers le bas 10"/>
          <p:cNvSpPr/>
          <p:nvPr/>
        </p:nvSpPr>
        <p:spPr>
          <a:xfrm>
            <a:off x="4427984" y="2564904"/>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043608" y="4869160"/>
            <a:ext cx="7128792" cy="954107"/>
          </a:xfrm>
          <a:prstGeom prst="rect">
            <a:avLst/>
          </a:prstGeom>
          <a:noFill/>
        </p:spPr>
        <p:txBody>
          <a:bodyPr wrap="square" rtlCol="0">
            <a:spAutoFit/>
          </a:bodyPr>
          <a:lstStyle/>
          <a:p>
            <a:pPr algn="ctr"/>
            <a:r>
              <a:rPr lang="fr-FR" sz="2800" dirty="0" smtClean="0"/>
              <a:t>La variation d’enthalpie  élémentaire d’un GP pour une transformation quelconque </a:t>
            </a:r>
            <a:endParaRPr lang="fr-FR" sz="2800" dirty="0"/>
          </a:p>
        </p:txBody>
      </p:sp>
      <p:sp>
        <p:nvSpPr>
          <p:cNvPr id="13" name="Flèche vers le bas 12"/>
          <p:cNvSpPr/>
          <p:nvPr/>
        </p:nvSpPr>
        <p:spPr>
          <a:xfrm>
            <a:off x="4427984" y="4365104"/>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fade">
                                      <p:cBhvr>
                                        <p:cTn id="7" dur="2000"/>
                                        <p:tgtEl>
                                          <p:spTgt spid="139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8814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433) Enthalpie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139268" name="Object 4"/>
          <p:cNvGraphicFramePr>
            <a:graphicFrameLocks noChangeAspect="1"/>
          </p:cNvGraphicFramePr>
          <p:nvPr/>
        </p:nvGraphicFramePr>
        <p:xfrm>
          <a:off x="4724960" y="2545498"/>
          <a:ext cx="4321998" cy="687619"/>
        </p:xfrm>
        <a:graphic>
          <a:graphicData uri="http://schemas.openxmlformats.org/presentationml/2006/ole">
            <p:oleObj spid="_x0000_s446466" name="Équation" r:id="rId3" imgW="1371600" imgH="241200" progId="Equation.3">
              <p:embed/>
            </p:oleObj>
          </a:graphicData>
        </a:graphic>
      </p:graphicFrame>
      <p:sp>
        <p:nvSpPr>
          <p:cNvPr id="9" name="ZoneTexte 8"/>
          <p:cNvSpPr txBox="1"/>
          <p:nvPr/>
        </p:nvSpPr>
        <p:spPr>
          <a:xfrm>
            <a:off x="4644008" y="1593024"/>
            <a:ext cx="4032448" cy="523220"/>
          </a:xfrm>
          <a:prstGeom prst="rect">
            <a:avLst/>
          </a:prstGeom>
          <a:noFill/>
        </p:spPr>
        <p:txBody>
          <a:bodyPr wrap="square" rtlCol="0">
            <a:spAutoFit/>
          </a:bodyPr>
          <a:lstStyle/>
          <a:p>
            <a:pPr algn="ctr"/>
            <a:r>
              <a:rPr lang="fr-FR" sz="2800" dirty="0" smtClean="0"/>
              <a:t>Deuxième loi de JOULE </a:t>
            </a:r>
            <a:endParaRPr lang="fr-FR" sz="2800" dirty="0"/>
          </a:p>
        </p:txBody>
      </p:sp>
      <p:sp>
        <p:nvSpPr>
          <p:cNvPr id="11" name="Flèche vers le bas 10"/>
          <p:cNvSpPr/>
          <p:nvPr/>
        </p:nvSpPr>
        <p:spPr>
          <a:xfrm>
            <a:off x="6372200" y="208343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4427984" y="3789040"/>
            <a:ext cx="4392488" cy="1815882"/>
          </a:xfrm>
          <a:prstGeom prst="rect">
            <a:avLst/>
          </a:prstGeom>
          <a:noFill/>
        </p:spPr>
        <p:txBody>
          <a:bodyPr wrap="square" rtlCol="0">
            <a:spAutoFit/>
          </a:bodyPr>
          <a:lstStyle/>
          <a:p>
            <a:pPr algn="ctr"/>
            <a:r>
              <a:rPr lang="fr-FR" sz="2800" dirty="0" smtClean="0"/>
              <a:t>La variation d’enthalpie  élémentaire d’un GP pour </a:t>
            </a:r>
            <a:r>
              <a:rPr lang="fr-FR" sz="2800" dirty="0" smtClean="0">
                <a:solidFill>
                  <a:srgbClr val="FF0000"/>
                </a:solidFill>
              </a:rPr>
              <a:t>une transformation quelconque </a:t>
            </a:r>
            <a:endParaRPr lang="fr-FR" sz="2800" dirty="0">
              <a:solidFill>
                <a:srgbClr val="FF0000"/>
              </a:solidFill>
            </a:endParaRPr>
          </a:p>
        </p:txBody>
      </p:sp>
      <p:cxnSp>
        <p:nvCxnSpPr>
          <p:cNvPr id="10" name="Connecteur droit 9"/>
          <p:cNvCxnSpPr/>
          <p:nvPr/>
        </p:nvCxnSpPr>
        <p:spPr>
          <a:xfrm>
            <a:off x="4565634" y="1556792"/>
            <a:ext cx="0" cy="417646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156924" y="5798442"/>
            <a:ext cx="8892480" cy="954107"/>
          </a:xfrm>
          <a:prstGeom prst="rect">
            <a:avLst/>
          </a:prstGeom>
          <a:noFill/>
          <a:ln>
            <a:solidFill>
              <a:srgbClr val="FF0000"/>
            </a:solidFill>
          </a:ln>
        </p:spPr>
        <p:txBody>
          <a:bodyPr wrap="square" rtlCol="0">
            <a:spAutoFit/>
          </a:bodyPr>
          <a:lstStyle/>
          <a:p>
            <a:pPr algn="ctr"/>
            <a:r>
              <a:rPr lang="fr-FR" sz="2800" dirty="0" smtClean="0"/>
              <a:t>U et H sont uniquement fonction de T </a:t>
            </a:r>
          </a:p>
          <a:p>
            <a:pPr algn="ctr"/>
            <a:r>
              <a:rPr lang="fr-FR" sz="2800" dirty="0" smtClean="0"/>
              <a:t>(concordance entre approche statistique et macroscopique)</a:t>
            </a:r>
            <a:endParaRPr lang="fr-FR" sz="2800" dirty="0"/>
          </a:p>
        </p:txBody>
      </p:sp>
      <p:sp>
        <p:nvSpPr>
          <p:cNvPr id="17" name="ZoneTexte 16"/>
          <p:cNvSpPr txBox="1"/>
          <p:nvPr/>
        </p:nvSpPr>
        <p:spPr>
          <a:xfrm>
            <a:off x="35496" y="1577258"/>
            <a:ext cx="4032448" cy="523220"/>
          </a:xfrm>
          <a:prstGeom prst="rect">
            <a:avLst/>
          </a:prstGeom>
          <a:noFill/>
        </p:spPr>
        <p:txBody>
          <a:bodyPr wrap="square" rtlCol="0">
            <a:spAutoFit/>
          </a:bodyPr>
          <a:lstStyle/>
          <a:p>
            <a:pPr algn="ctr"/>
            <a:r>
              <a:rPr lang="fr-FR" sz="2800" dirty="0" smtClean="0"/>
              <a:t>Première loi de JOULE </a:t>
            </a:r>
            <a:endParaRPr lang="fr-FR" sz="2800" dirty="0"/>
          </a:p>
        </p:txBody>
      </p:sp>
      <p:sp>
        <p:nvSpPr>
          <p:cNvPr id="18" name="Flèche vers le bas 17"/>
          <p:cNvSpPr/>
          <p:nvPr/>
        </p:nvSpPr>
        <p:spPr>
          <a:xfrm>
            <a:off x="2051720" y="208343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46467" name="Object 6"/>
          <p:cNvGraphicFramePr>
            <a:graphicFrameLocks noChangeAspect="1"/>
          </p:cNvGraphicFramePr>
          <p:nvPr/>
        </p:nvGraphicFramePr>
        <p:xfrm>
          <a:off x="47002" y="2573848"/>
          <a:ext cx="4318959" cy="648072"/>
        </p:xfrm>
        <a:graphic>
          <a:graphicData uri="http://schemas.openxmlformats.org/presentationml/2006/ole">
            <p:oleObj spid="_x0000_s446467" name="Équation" r:id="rId4" imgW="1384200" imgH="228600" progId="Equation.3">
              <p:embed/>
            </p:oleObj>
          </a:graphicData>
        </a:graphic>
      </p:graphicFrame>
      <p:sp>
        <p:nvSpPr>
          <p:cNvPr id="20" name="ZoneTexte 19"/>
          <p:cNvSpPr txBox="1"/>
          <p:nvPr/>
        </p:nvSpPr>
        <p:spPr>
          <a:xfrm>
            <a:off x="-36512" y="3878376"/>
            <a:ext cx="4392488" cy="1815882"/>
          </a:xfrm>
          <a:prstGeom prst="rect">
            <a:avLst/>
          </a:prstGeom>
          <a:noFill/>
        </p:spPr>
        <p:txBody>
          <a:bodyPr wrap="square" rtlCol="0">
            <a:spAutoFit/>
          </a:bodyPr>
          <a:lstStyle/>
          <a:p>
            <a:pPr algn="ctr"/>
            <a:r>
              <a:rPr lang="fr-FR" sz="2800" dirty="0" smtClean="0"/>
              <a:t>La variation d’énergie interne  élémentaire d’un GP pour </a:t>
            </a:r>
            <a:r>
              <a:rPr lang="fr-FR" sz="2800" dirty="0" smtClean="0">
                <a:solidFill>
                  <a:srgbClr val="FF0000"/>
                </a:solidFill>
              </a:rPr>
              <a:t>une</a:t>
            </a:r>
            <a:r>
              <a:rPr lang="fr-FR" sz="2800" dirty="0" smtClean="0"/>
              <a:t> </a:t>
            </a:r>
            <a:r>
              <a:rPr lang="fr-FR" sz="2800" dirty="0" smtClean="0">
                <a:solidFill>
                  <a:srgbClr val="FF0000"/>
                </a:solidFill>
              </a:rPr>
              <a:t>transformation quelconque </a:t>
            </a:r>
            <a:endParaRPr lang="fr-FR" sz="2800" dirty="0">
              <a:solidFill>
                <a:srgbClr val="FF0000"/>
              </a:solidFill>
            </a:endParaRPr>
          </a:p>
        </p:txBody>
      </p:sp>
      <p:sp>
        <p:nvSpPr>
          <p:cNvPr id="21" name="Double flèche verticale 20"/>
          <p:cNvSpPr/>
          <p:nvPr/>
        </p:nvSpPr>
        <p:spPr>
          <a:xfrm>
            <a:off x="2051720" y="3429000"/>
            <a:ext cx="216024" cy="4320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Double flèche verticale 21"/>
          <p:cNvSpPr/>
          <p:nvPr/>
        </p:nvSpPr>
        <p:spPr>
          <a:xfrm>
            <a:off x="6372200" y="3356992"/>
            <a:ext cx="216024" cy="4320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1077262" y="942374"/>
            <a:ext cx="7272808" cy="584775"/>
          </a:xfrm>
          <a:prstGeom prst="rect">
            <a:avLst/>
          </a:prstGeom>
          <a:noFill/>
        </p:spPr>
        <p:txBody>
          <a:bodyPr wrap="square" rtlCol="0">
            <a:spAutoFit/>
          </a:bodyPr>
          <a:lstStyle/>
          <a:p>
            <a:pPr algn="ctr"/>
            <a:r>
              <a:rPr lang="fr-FR" sz="3200" dirty="0" smtClean="0"/>
              <a:t>Synthèse lois de JOULE</a:t>
            </a:r>
            <a:endParaRPr lang="fr-F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fade">
                                      <p:cBhvr>
                                        <p:cTn id="7" dur="2000"/>
                                        <p:tgtEl>
                                          <p:spTgt spid="139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6467"/>
                                        </p:tgtEl>
                                        <p:attrNameLst>
                                          <p:attrName>style.visibility</p:attrName>
                                        </p:attrNameLst>
                                      </p:cBhvr>
                                      <p:to>
                                        <p:strVal val="visible"/>
                                      </p:to>
                                    </p:set>
                                    <p:animEffect transition="in" filter="fade">
                                      <p:cBhvr>
                                        <p:cTn id="17" dur="2000"/>
                                        <p:tgtEl>
                                          <p:spTgt spid="4464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434) Calorimètres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8" name="ZoneTexte 7"/>
          <p:cNvSpPr txBox="1"/>
          <p:nvPr/>
        </p:nvSpPr>
        <p:spPr>
          <a:xfrm>
            <a:off x="899592" y="1412776"/>
            <a:ext cx="7992888" cy="523220"/>
          </a:xfrm>
          <a:prstGeom prst="rect">
            <a:avLst/>
          </a:prstGeom>
          <a:noFill/>
        </p:spPr>
        <p:txBody>
          <a:bodyPr wrap="square" rtlCol="0">
            <a:spAutoFit/>
          </a:bodyPr>
          <a:lstStyle/>
          <a:p>
            <a:r>
              <a:rPr lang="fr-FR" sz="2800" dirty="0" smtClean="0"/>
              <a:t>Calorimètre de BERTHELOT  </a:t>
            </a:r>
            <a:endParaRPr lang="fr-FR" sz="2800" dirty="0"/>
          </a:p>
        </p:txBody>
      </p:sp>
      <p:pic>
        <p:nvPicPr>
          <p:cNvPr id="18" name="Picture 3"/>
          <p:cNvPicPr>
            <a:picLocks noChangeAspect="1" noChangeArrowheads="1"/>
          </p:cNvPicPr>
          <p:nvPr/>
        </p:nvPicPr>
        <p:blipFill>
          <a:blip r:embed="rId2" cstate="print"/>
          <a:srcRect l="54427" t="33468" r="19008" b="31095"/>
          <a:stretch>
            <a:fillRect/>
          </a:stretch>
        </p:blipFill>
        <p:spPr bwMode="auto">
          <a:xfrm>
            <a:off x="395536" y="2132856"/>
            <a:ext cx="6048672" cy="4536504"/>
          </a:xfrm>
          <a:prstGeom prst="rect">
            <a:avLst/>
          </a:prstGeom>
          <a:noFill/>
          <a:ln w="9525">
            <a:noFill/>
            <a:miter lim="800000"/>
            <a:headEnd/>
            <a:tailEnd/>
          </a:ln>
        </p:spPr>
      </p:pic>
      <p:sp>
        <p:nvSpPr>
          <p:cNvPr id="16" name="Forme libre 15"/>
          <p:cNvSpPr/>
          <p:nvPr/>
        </p:nvSpPr>
        <p:spPr>
          <a:xfrm>
            <a:off x="3707904" y="4725144"/>
            <a:ext cx="1440160" cy="576064"/>
          </a:xfrm>
          <a:custGeom>
            <a:avLst/>
            <a:gdLst>
              <a:gd name="connsiteX0" fmla="*/ 4167352 w 4167352"/>
              <a:gd name="connsiteY0" fmla="*/ 0 h 1705303"/>
              <a:gd name="connsiteX1" fmla="*/ 557048 w 4167352"/>
              <a:gd name="connsiteY1" fmla="*/ 1434662 h 1705303"/>
              <a:gd name="connsiteX2" fmla="*/ 825062 w 4167352"/>
              <a:gd name="connsiteY2" fmla="*/ 1623848 h 1705303"/>
              <a:gd name="connsiteX3" fmla="*/ 825062 w 4167352"/>
              <a:gd name="connsiteY3" fmla="*/ 1623848 h 1705303"/>
              <a:gd name="connsiteX4" fmla="*/ 840828 w 4167352"/>
              <a:gd name="connsiteY4" fmla="*/ 1623848 h 1705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352" h="1705303">
                <a:moveTo>
                  <a:pt x="4167352" y="0"/>
                </a:moveTo>
                <a:cubicBezTo>
                  <a:pt x="2640724" y="582010"/>
                  <a:pt x="1114096" y="1164021"/>
                  <a:pt x="557048" y="1434662"/>
                </a:cubicBezTo>
                <a:cubicBezTo>
                  <a:pt x="0" y="1705303"/>
                  <a:pt x="825062" y="1623848"/>
                  <a:pt x="825062" y="1623848"/>
                </a:cubicBezTo>
                <a:lnTo>
                  <a:pt x="825062" y="1623848"/>
                </a:lnTo>
                <a:lnTo>
                  <a:pt x="840828" y="1623848"/>
                </a:lnTo>
              </a:path>
            </a:pathLst>
          </a:cu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ZoneTexte 18"/>
          <p:cNvSpPr txBox="1"/>
          <p:nvPr/>
        </p:nvSpPr>
        <p:spPr>
          <a:xfrm>
            <a:off x="94596" y="5157192"/>
            <a:ext cx="1296144" cy="523220"/>
          </a:xfrm>
          <a:prstGeom prst="rect">
            <a:avLst/>
          </a:prstGeom>
          <a:noFill/>
          <a:ln>
            <a:solidFill>
              <a:schemeClr val="tx1"/>
            </a:solidFill>
          </a:ln>
        </p:spPr>
        <p:txBody>
          <a:bodyPr wrap="square" rtlCol="0">
            <a:spAutoFit/>
          </a:bodyPr>
          <a:lstStyle/>
          <a:p>
            <a:r>
              <a:rPr lang="fr-FR" sz="2800" dirty="0" smtClean="0"/>
              <a:t>c, m, </a:t>
            </a:r>
            <a:r>
              <a:rPr lang="fr-FR" sz="2800" dirty="0" smtClean="0">
                <a:sym typeface="Symbol"/>
              </a:rPr>
              <a:t></a:t>
            </a:r>
            <a:endParaRPr lang="fr-FR" sz="2800" dirty="0"/>
          </a:p>
        </p:txBody>
      </p:sp>
      <p:sp>
        <p:nvSpPr>
          <p:cNvPr id="20" name="ZoneTexte 19"/>
          <p:cNvSpPr txBox="1"/>
          <p:nvPr/>
        </p:nvSpPr>
        <p:spPr>
          <a:xfrm>
            <a:off x="4716016" y="3717032"/>
            <a:ext cx="1656184" cy="523220"/>
          </a:xfrm>
          <a:prstGeom prst="rect">
            <a:avLst/>
          </a:prstGeom>
          <a:noFill/>
          <a:ln>
            <a:solidFill>
              <a:schemeClr val="tx1"/>
            </a:solidFill>
          </a:ln>
        </p:spPr>
        <p:txBody>
          <a:bodyPr wrap="square" rtlCol="0">
            <a:spAutoFit/>
          </a:bodyPr>
          <a:lstStyle/>
          <a:p>
            <a:r>
              <a:rPr lang="fr-FR" sz="2800" dirty="0" smtClean="0"/>
              <a:t>c</a:t>
            </a:r>
            <a:r>
              <a:rPr lang="fr-FR" sz="2800" baseline="-25000" dirty="0" smtClean="0"/>
              <a:t>0</a:t>
            </a:r>
            <a:r>
              <a:rPr lang="fr-FR" sz="2800" dirty="0" smtClean="0"/>
              <a:t>, m</a:t>
            </a:r>
            <a:r>
              <a:rPr lang="fr-FR" sz="2800" baseline="-25000" dirty="0" smtClean="0"/>
              <a:t>0</a:t>
            </a:r>
            <a:r>
              <a:rPr lang="fr-FR" sz="2800" dirty="0" smtClean="0"/>
              <a:t>, </a:t>
            </a:r>
            <a:r>
              <a:rPr lang="fr-FR" sz="2800" dirty="0" smtClean="0">
                <a:sym typeface="Symbol"/>
              </a:rPr>
              <a:t></a:t>
            </a:r>
            <a:r>
              <a:rPr lang="fr-FR" sz="2800" baseline="-25000" dirty="0" smtClean="0">
                <a:sym typeface="Symbol"/>
              </a:rPr>
              <a:t>0</a:t>
            </a:r>
            <a:endParaRPr lang="fr-FR" sz="2800" baseline="-25000" dirty="0"/>
          </a:p>
        </p:txBody>
      </p:sp>
      <p:sp>
        <p:nvSpPr>
          <p:cNvPr id="21" name="ZoneTexte 20"/>
          <p:cNvSpPr txBox="1"/>
          <p:nvPr/>
        </p:nvSpPr>
        <p:spPr>
          <a:xfrm>
            <a:off x="7092280" y="3053278"/>
            <a:ext cx="2051720" cy="1384995"/>
          </a:xfrm>
          <a:prstGeom prst="rect">
            <a:avLst/>
          </a:prstGeom>
          <a:noFill/>
          <a:ln>
            <a:noFill/>
          </a:ln>
        </p:spPr>
        <p:txBody>
          <a:bodyPr wrap="square" rtlCol="0">
            <a:spAutoFit/>
          </a:bodyPr>
          <a:lstStyle/>
          <a:p>
            <a:pPr algn="ctr"/>
            <a:r>
              <a:rPr lang="fr-FR" sz="2800" dirty="0" smtClean="0">
                <a:sym typeface="Symbol"/>
              </a:rPr>
              <a:t> (valeur en eau du calorimètre)</a:t>
            </a:r>
            <a:endParaRPr lang="fr-FR" sz="2800" dirty="0"/>
          </a:p>
        </p:txBody>
      </p:sp>
      <p:sp>
        <p:nvSpPr>
          <p:cNvPr id="17" name="ZoneTexte 16"/>
          <p:cNvSpPr txBox="1"/>
          <p:nvPr/>
        </p:nvSpPr>
        <p:spPr>
          <a:xfrm>
            <a:off x="5098644" y="4565362"/>
            <a:ext cx="1890210" cy="406779"/>
          </a:xfrm>
          <a:prstGeom prst="rect">
            <a:avLst/>
          </a:prstGeom>
          <a:noFill/>
        </p:spPr>
        <p:txBody>
          <a:bodyPr wrap="square" rtlCol="0">
            <a:spAutoFit/>
          </a:bodyPr>
          <a:lstStyle/>
          <a:p>
            <a:r>
              <a:rPr lang="fr-FR" sz="2000" dirty="0" smtClean="0"/>
              <a:t>Paroi argentée</a:t>
            </a:r>
            <a:endParaRPr lang="fr-FR" sz="2000" dirty="0"/>
          </a:p>
        </p:txBody>
      </p:sp>
      <p:sp>
        <p:nvSpPr>
          <p:cNvPr id="24" name="Accolade fermante 23"/>
          <p:cNvSpPr/>
          <p:nvPr/>
        </p:nvSpPr>
        <p:spPr>
          <a:xfrm>
            <a:off x="6372200" y="2780928"/>
            <a:ext cx="1008112" cy="32403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ZoneTexte 10"/>
          <p:cNvSpPr txBox="1"/>
          <p:nvPr/>
        </p:nvSpPr>
        <p:spPr>
          <a:xfrm>
            <a:off x="31532" y="3811628"/>
            <a:ext cx="1331640" cy="1200329"/>
          </a:xfrm>
          <a:prstGeom prst="rect">
            <a:avLst/>
          </a:prstGeom>
          <a:solidFill>
            <a:schemeClr val="bg1"/>
          </a:solidFill>
        </p:spPr>
        <p:txBody>
          <a:bodyPr wrap="square" rtlCol="0">
            <a:spAutoFit/>
          </a:bodyPr>
          <a:lstStyle/>
          <a:p>
            <a:pPr algn="ctr"/>
            <a:r>
              <a:rPr lang="fr-FR" sz="2400" dirty="0" smtClean="0"/>
              <a:t>Corps </a:t>
            </a:r>
            <a:r>
              <a:rPr lang="fr-FR" sz="2400" dirty="0" smtClean="0">
                <a:solidFill>
                  <a:srgbClr val="FF0000"/>
                </a:solidFill>
              </a:rPr>
              <a:t>chaud</a:t>
            </a:r>
            <a:r>
              <a:rPr lang="fr-FR" sz="2400" dirty="0" smtClean="0"/>
              <a:t>  à étudier</a:t>
            </a:r>
            <a:endParaRPr lang="fr-F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434) Calorimètres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8" name="ZoneTexte 7"/>
          <p:cNvSpPr txBox="1"/>
          <p:nvPr/>
        </p:nvSpPr>
        <p:spPr>
          <a:xfrm>
            <a:off x="899592" y="1412776"/>
            <a:ext cx="7992888" cy="523220"/>
          </a:xfrm>
          <a:prstGeom prst="rect">
            <a:avLst/>
          </a:prstGeom>
          <a:noFill/>
        </p:spPr>
        <p:txBody>
          <a:bodyPr wrap="square" rtlCol="0">
            <a:spAutoFit/>
          </a:bodyPr>
          <a:lstStyle/>
          <a:p>
            <a:r>
              <a:rPr lang="fr-FR" sz="2800" dirty="0" smtClean="0"/>
              <a:t>Ex de calorimètre : </a:t>
            </a:r>
            <a:r>
              <a:rPr lang="fr-FR" sz="2800" dirty="0" smtClean="0"/>
              <a:t>v</a:t>
            </a:r>
            <a:r>
              <a:rPr lang="fr-FR" sz="2800" dirty="0" smtClean="0"/>
              <a:t>ase DEWAR   </a:t>
            </a:r>
            <a:endParaRPr lang="fr-FR" sz="2800" dirty="0"/>
          </a:p>
        </p:txBody>
      </p:sp>
      <p:pic>
        <p:nvPicPr>
          <p:cNvPr id="283651" name="Picture 3"/>
          <p:cNvPicPr>
            <a:picLocks noChangeAspect="1" noChangeArrowheads="1"/>
          </p:cNvPicPr>
          <p:nvPr/>
        </p:nvPicPr>
        <p:blipFill>
          <a:blip r:embed="rId2" cstate="print"/>
          <a:srcRect l="41731" t="60500" r="37007" b="16667"/>
          <a:stretch>
            <a:fillRect/>
          </a:stretch>
        </p:blipFill>
        <p:spPr bwMode="auto">
          <a:xfrm>
            <a:off x="1547664" y="2492896"/>
            <a:ext cx="5676507"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434) Calorimètres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181250" name="Object 2"/>
          <p:cNvGraphicFramePr>
            <a:graphicFrameLocks noChangeAspect="1"/>
          </p:cNvGraphicFramePr>
          <p:nvPr/>
        </p:nvGraphicFramePr>
        <p:xfrm>
          <a:off x="1763688" y="3501008"/>
          <a:ext cx="5346700" cy="1411288"/>
        </p:xfrm>
        <a:graphic>
          <a:graphicData uri="http://schemas.openxmlformats.org/presentationml/2006/ole">
            <p:oleObj spid="_x0000_s181250" name="Équation" r:id="rId3" imgW="1485720" imgH="431640" progId="Equation.3">
              <p:embed/>
            </p:oleObj>
          </a:graphicData>
        </a:graphic>
      </p:graphicFrame>
      <p:graphicFrame>
        <p:nvGraphicFramePr>
          <p:cNvPr id="181251" name="Object 3"/>
          <p:cNvGraphicFramePr>
            <a:graphicFrameLocks noChangeAspect="1"/>
          </p:cNvGraphicFramePr>
          <p:nvPr/>
        </p:nvGraphicFramePr>
        <p:xfrm>
          <a:off x="94596" y="1605483"/>
          <a:ext cx="3914775" cy="887413"/>
        </p:xfrm>
        <a:graphic>
          <a:graphicData uri="http://schemas.openxmlformats.org/presentationml/2006/ole">
            <p:oleObj spid="_x0000_s181251" name="Équation" r:id="rId4" imgW="965160" imgH="241200" progId="Equation.3">
              <p:embed/>
            </p:oleObj>
          </a:graphicData>
        </a:graphic>
      </p:graphicFrame>
      <p:sp>
        <p:nvSpPr>
          <p:cNvPr id="9" name="Flèche vers le bas 8"/>
          <p:cNvSpPr/>
          <p:nvPr/>
        </p:nvSpPr>
        <p:spPr>
          <a:xfrm>
            <a:off x="4355976" y="2708920"/>
            <a:ext cx="288032"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81252" name="Object 4"/>
          <p:cNvGraphicFramePr>
            <a:graphicFrameLocks noChangeAspect="1"/>
          </p:cNvGraphicFramePr>
          <p:nvPr/>
        </p:nvGraphicFramePr>
        <p:xfrm>
          <a:off x="2649381" y="5359400"/>
          <a:ext cx="3513138" cy="590550"/>
        </p:xfrm>
        <a:graphic>
          <a:graphicData uri="http://schemas.openxmlformats.org/presentationml/2006/ole">
            <p:oleObj spid="_x0000_s181252" name="Équation" r:id="rId5" imgW="1371600" imgH="253800" progId="Equation.3">
              <p:embed/>
            </p:oleObj>
          </a:graphicData>
        </a:graphic>
      </p:graphicFrame>
      <p:sp>
        <p:nvSpPr>
          <p:cNvPr id="11" name="ZoneTexte 10"/>
          <p:cNvSpPr txBox="1"/>
          <p:nvPr/>
        </p:nvSpPr>
        <p:spPr>
          <a:xfrm>
            <a:off x="323528" y="5445224"/>
            <a:ext cx="2304256" cy="523220"/>
          </a:xfrm>
          <a:prstGeom prst="rect">
            <a:avLst/>
          </a:prstGeom>
          <a:noFill/>
        </p:spPr>
        <p:txBody>
          <a:bodyPr wrap="square" rtlCol="0">
            <a:spAutoFit/>
          </a:bodyPr>
          <a:lstStyle/>
          <a:p>
            <a:r>
              <a:rPr lang="fr-FR" sz="2800" dirty="0" smtClean="0"/>
              <a:t>Par définition</a:t>
            </a:r>
            <a:endParaRPr lang="fr-FR" sz="2800" dirty="0"/>
          </a:p>
        </p:txBody>
      </p:sp>
      <p:graphicFrame>
        <p:nvGraphicFramePr>
          <p:cNvPr id="181253" name="Object 5"/>
          <p:cNvGraphicFramePr>
            <a:graphicFrameLocks noChangeAspect="1"/>
          </p:cNvGraphicFramePr>
          <p:nvPr/>
        </p:nvGraphicFramePr>
        <p:xfrm>
          <a:off x="2098675" y="6078538"/>
          <a:ext cx="4487863" cy="590550"/>
        </p:xfrm>
        <a:graphic>
          <a:graphicData uri="http://schemas.openxmlformats.org/presentationml/2006/ole">
            <p:oleObj spid="_x0000_s181253" name="Équation" r:id="rId6" imgW="1752480" imgH="253800" progId="Equation.3">
              <p:embed/>
            </p:oleObj>
          </a:graphicData>
        </a:graphic>
      </p:graphicFrame>
      <p:sp>
        <p:nvSpPr>
          <p:cNvPr id="10" name="ZoneTexte 9"/>
          <p:cNvSpPr txBox="1"/>
          <p:nvPr/>
        </p:nvSpPr>
        <p:spPr>
          <a:xfrm>
            <a:off x="4211960" y="1700808"/>
            <a:ext cx="504056" cy="646331"/>
          </a:xfrm>
          <a:prstGeom prst="rect">
            <a:avLst/>
          </a:prstGeom>
          <a:noFill/>
        </p:spPr>
        <p:txBody>
          <a:bodyPr wrap="square" rtlCol="0">
            <a:spAutoFit/>
          </a:bodyPr>
          <a:lstStyle/>
          <a:p>
            <a:pPr algn="ctr"/>
            <a:r>
              <a:rPr lang="fr-FR" sz="3600" dirty="0" smtClean="0"/>
              <a:t>+</a:t>
            </a:r>
            <a:endParaRPr lang="fr-FR" sz="3600" dirty="0"/>
          </a:p>
        </p:txBody>
      </p:sp>
      <p:graphicFrame>
        <p:nvGraphicFramePr>
          <p:cNvPr id="181254" name="Object 6"/>
          <p:cNvGraphicFramePr>
            <a:graphicFrameLocks noChangeAspect="1"/>
          </p:cNvGraphicFramePr>
          <p:nvPr/>
        </p:nvGraphicFramePr>
        <p:xfrm>
          <a:off x="4857096" y="1487488"/>
          <a:ext cx="3965575" cy="1027112"/>
        </p:xfrm>
        <a:graphic>
          <a:graphicData uri="http://schemas.openxmlformats.org/presentationml/2006/ole">
            <p:oleObj spid="_x0000_s181254" name="Équation" r:id="rId7" imgW="977760" imgH="279360" progId="Equation.3">
              <p:embed/>
            </p:oleObj>
          </a:graphicData>
        </a:graphic>
      </p:graphicFrame>
      <p:cxnSp>
        <p:nvCxnSpPr>
          <p:cNvPr id="13" name="Connecteur droit avec flèche 12"/>
          <p:cNvCxnSpPr/>
          <p:nvPr/>
        </p:nvCxnSpPr>
        <p:spPr>
          <a:xfrm flipH="1">
            <a:off x="5148064" y="4797152"/>
            <a:ext cx="2592288" cy="86409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5436096" y="5085184"/>
            <a:ext cx="2376264" cy="108012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7596336" y="4437112"/>
            <a:ext cx="1224136" cy="646331"/>
          </a:xfrm>
          <a:prstGeom prst="rect">
            <a:avLst/>
          </a:prstGeom>
          <a:noFill/>
        </p:spPr>
        <p:txBody>
          <a:bodyPr wrap="square" rtlCol="0">
            <a:spAutoFit/>
          </a:bodyPr>
          <a:lstStyle/>
          <a:p>
            <a:r>
              <a:rPr lang="fr-FR" dirty="0" smtClean="0">
                <a:solidFill>
                  <a:srgbClr val="FF0000"/>
                </a:solidFill>
              </a:rPr>
              <a:t>Attention aux unités!</a:t>
            </a:r>
            <a:endParaRPr lang="fr-FR" dirty="0">
              <a:solidFill>
                <a:srgbClr val="FF0000"/>
              </a:solidFill>
            </a:endParaRPr>
          </a:p>
        </p:txBody>
      </p:sp>
      <p:sp>
        <p:nvSpPr>
          <p:cNvPr id="19" name="Triangle isocèle 18"/>
          <p:cNvSpPr/>
          <p:nvPr/>
        </p:nvSpPr>
        <p:spPr>
          <a:xfrm>
            <a:off x="7127776" y="3068960"/>
            <a:ext cx="2016224" cy="2304256"/>
          </a:xfrm>
          <a:prstGeom prst="triangle">
            <a:avLst>
              <a:gd name="adj" fmla="val 5047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251"/>
                                        </p:tgtEl>
                                        <p:attrNameLst>
                                          <p:attrName>style.visibility</p:attrName>
                                        </p:attrNameLst>
                                      </p:cBhvr>
                                      <p:to>
                                        <p:strVal val="visible"/>
                                      </p:to>
                                    </p:set>
                                    <p:animEffect transition="in" filter="fade">
                                      <p:cBhvr>
                                        <p:cTn id="7" dur="2000"/>
                                        <p:tgtEl>
                                          <p:spTgt spid="181251"/>
                                        </p:tgtEl>
                                      </p:cBhvr>
                                    </p:animEffect>
                                  </p:childTnLst>
                                </p:cTn>
                              </p:par>
                              <p:par>
                                <p:cTn id="8" presetID="10" presetClass="entr" presetSubtype="0" fill="hold" nodeType="withEffect">
                                  <p:stCondLst>
                                    <p:cond delay="0"/>
                                  </p:stCondLst>
                                  <p:childTnLst>
                                    <p:set>
                                      <p:cBhvr>
                                        <p:cTn id="9" dur="1" fill="hold">
                                          <p:stCondLst>
                                            <p:cond delay="0"/>
                                          </p:stCondLst>
                                        </p:cTn>
                                        <p:tgtEl>
                                          <p:spTgt spid="181254"/>
                                        </p:tgtEl>
                                        <p:attrNameLst>
                                          <p:attrName>style.visibility</p:attrName>
                                        </p:attrNameLst>
                                      </p:cBhvr>
                                      <p:to>
                                        <p:strVal val="visible"/>
                                      </p:to>
                                    </p:set>
                                    <p:animEffect transition="in" filter="fade">
                                      <p:cBhvr>
                                        <p:cTn id="10" dur="2000"/>
                                        <p:tgtEl>
                                          <p:spTgt spid="181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1250"/>
                                        </p:tgtEl>
                                        <p:attrNameLst>
                                          <p:attrName>style.visibility</p:attrName>
                                        </p:attrNameLst>
                                      </p:cBhvr>
                                      <p:to>
                                        <p:strVal val="visible"/>
                                      </p:to>
                                    </p:set>
                                    <p:animEffect transition="in" filter="fade">
                                      <p:cBhvr>
                                        <p:cTn id="15" dur="2000"/>
                                        <p:tgtEl>
                                          <p:spTgt spid="1812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1252"/>
                                        </p:tgtEl>
                                        <p:attrNameLst>
                                          <p:attrName>style.visibility</p:attrName>
                                        </p:attrNameLst>
                                      </p:cBhvr>
                                      <p:to>
                                        <p:strVal val="visible"/>
                                      </p:to>
                                    </p:set>
                                    <p:animEffect transition="in" filter="fade">
                                      <p:cBhvr>
                                        <p:cTn id="20" dur="2000"/>
                                        <p:tgtEl>
                                          <p:spTgt spid="1812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1253"/>
                                        </p:tgtEl>
                                        <p:attrNameLst>
                                          <p:attrName>style.visibility</p:attrName>
                                        </p:attrNameLst>
                                      </p:cBhvr>
                                      <p:to>
                                        <p:strVal val="visible"/>
                                      </p:to>
                                    </p:set>
                                    <p:animEffect transition="in" filter="fade">
                                      <p:cBhvr>
                                        <p:cTn id="25" dur="2000"/>
                                        <p:tgtEl>
                                          <p:spTgt spid="181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434) Calorimètres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284678" name="Picture 6"/>
          <p:cNvPicPr>
            <a:picLocks noChangeAspect="1" noChangeArrowheads="1"/>
          </p:cNvPicPr>
          <p:nvPr/>
        </p:nvPicPr>
        <p:blipFill>
          <a:blip r:embed="rId2" cstate="print"/>
          <a:srcRect l="30319" t="43154" r="49994" b="42039"/>
          <a:stretch>
            <a:fillRect/>
          </a:stretch>
        </p:blipFill>
        <p:spPr bwMode="auto">
          <a:xfrm>
            <a:off x="2123728" y="2276872"/>
            <a:ext cx="5786824" cy="2448272"/>
          </a:xfrm>
          <a:prstGeom prst="rect">
            <a:avLst/>
          </a:prstGeom>
          <a:noFill/>
          <a:ln w="9525">
            <a:noFill/>
            <a:miter lim="800000"/>
            <a:headEnd/>
            <a:tailEnd/>
          </a:ln>
        </p:spPr>
      </p:pic>
      <p:sp>
        <p:nvSpPr>
          <p:cNvPr id="10" name="Flèche vers le bas 9"/>
          <p:cNvSpPr/>
          <p:nvPr/>
        </p:nvSpPr>
        <p:spPr>
          <a:xfrm rot="16200000">
            <a:off x="1043608" y="2420888"/>
            <a:ext cx="360040" cy="1512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434) Calorimètres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0" name="Flèche vers le bas 9"/>
          <p:cNvSpPr/>
          <p:nvPr/>
        </p:nvSpPr>
        <p:spPr>
          <a:xfrm rot="16200000">
            <a:off x="323528" y="2996952"/>
            <a:ext cx="216024"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9474" name="Picture 2"/>
          <p:cNvPicPr>
            <a:picLocks noChangeAspect="1" noChangeArrowheads="1"/>
          </p:cNvPicPr>
          <p:nvPr/>
        </p:nvPicPr>
        <p:blipFill>
          <a:blip r:embed="rId2" cstate="print"/>
          <a:srcRect/>
          <a:stretch>
            <a:fillRect/>
          </a:stretch>
        </p:blipFill>
        <p:spPr bwMode="auto">
          <a:xfrm>
            <a:off x="819408" y="1268760"/>
            <a:ext cx="7501997" cy="468052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434) Calorimètres</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82278" name="Picture 6"/>
          <p:cNvPicPr>
            <a:picLocks noChangeAspect="1" noChangeArrowheads="1"/>
          </p:cNvPicPr>
          <p:nvPr/>
        </p:nvPicPr>
        <p:blipFill>
          <a:blip r:embed="rId2" cstate="print"/>
          <a:srcRect l="41780" t="27188" r="29722" b="23594"/>
          <a:stretch>
            <a:fillRect/>
          </a:stretch>
        </p:blipFill>
        <p:spPr bwMode="auto">
          <a:xfrm>
            <a:off x="1403648" y="2060848"/>
            <a:ext cx="4392488" cy="4265136"/>
          </a:xfrm>
          <a:prstGeom prst="rect">
            <a:avLst/>
          </a:prstGeom>
          <a:noFill/>
          <a:ln w="9525">
            <a:noFill/>
            <a:miter lim="800000"/>
            <a:headEnd/>
            <a:tailEnd/>
          </a:ln>
        </p:spPr>
      </p:pic>
      <p:sp>
        <p:nvSpPr>
          <p:cNvPr id="10" name="ZoneTexte 9"/>
          <p:cNvSpPr txBox="1"/>
          <p:nvPr/>
        </p:nvSpPr>
        <p:spPr>
          <a:xfrm>
            <a:off x="323528" y="1340768"/>
            <a:ext cx="3096344" cy="523220"/>
          </a:xfrm>
          <a:prstGeom prst="rect">
            <a:avLst/>
          </a:prstGeom>
          <a:noFill/>
        </p:spPr>
        <p:txBody>
          <a:bodyPr wrap="square" rtlCol="0">
            <a:spAutoFit/>
          </a:bodyPr>
          <a:lstStyle/>
          <a:p>
            <a:pPr algn="ctr"/>
            <a:r>
              <a:rPr lang="fr-FR" sz="2800" dirty="0" smtClean="0"/>
              <a:t>A volume constant</a:t>
            </a:r>
            <a:endParaRPr lang="fr-FR" sz="2800" dirty="0"/>
          </a:p>
        </p:txBody>
      </p:sp>
      <p:sp>
        <p:nvSpPr>
          <p:cNvPr id="12" name="ZoneTexte 11"/>
          <p:cNvSpPr txBox="1"/>
          <p:nvPr/>
        </p:nvSpPr>
        <p:spPr>
          <a:xfrm>
            <a:off x="5436096" y="2204864"/>
            <a:ext cx="3528392" cy="1815882"/>
          </a:xfrm>
          <a:prstGeom prst="rect">
            <a:avLst/>
          </a:prstGeom>
          <a:noFill/>
        </p:spPr>
        <p:txBody>
          <a:bodyPr wrap="square" rtlCol="0">
            <a:spAutoFit/>
          </a:bodyPr>
          <a:lstStyle/>
          <a:p>
            <a:r>
              <a:rPr lang="fr-FR" sz="2800" dirty="0" smtClean="0"/>
              <a:t>Chauffage précis: effet JOULE</a:t>
            </a:r>
          </a:p>
          <a:p>
            <a:r>
              <a:rPr lang="fr-FR" sz="2800" dirty="0" smtClean="0"/>
              <a:t>Echanges thermiques → 0 </a:t>
            </a:r>
            <a:endParaRPr lang="fr-FR" sz="2800"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435) Relation de MAYER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176131" name="Object 2"/>
          <p:cNvGraphicFramePr>
            <a:graphicFrameLocks noChangeAspect="1"/>
          </p:cNvGraphicFramePr>
          <p:nvPr/>
        </p:nvGraphicFramePr>
        <p:xfrm>
          <a:off x="2699792" y="4437112"/>
          <a:ext cx="3467100" cy="1049337"/>
        </p:xfrm>
        <a:graphic>
          <a:graphicData uri="http://schemas.openxmlformats.org/presentationml/2006/ole">
            <p:oleObj spid="_x0000_s183298" name="Équation" r:id="rId3" imgW="723600" imgH="241200" progId="Equation.3">
              <p:embed/>
            </p:oleObj>
          </a:graphicData>
        </a:graphic>
      </p:graphicFrame>
      <p:sp>
        <p:nvSpPr>
          <p:cNvPr id="18" name="Rectangle à coins arrondis 17"/>
          <p:cNvSpPr/>
          <p:nvPr/>
        </p:nvSpPr>
        <p:spPr>
          <a:xfrm>
            <a:off x="683568" y="1897668"/>
            <a:ext cx="2088232" cy="10801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1043608" y="1916832"/>
            <a:ext cx="1368152" cy="523220"/>
          </a:xfrm>
          <a:prstGeom prst="rect">
            <a:avLst/>
          </a:prstGeom>
          <a:noFill/>
        </p:spPr>
        <p:txBody>
          <a:bodyPr wrap="square" rtlCol="0">
            <a:spAutoFit/>
          </a:bodyPr>
          <a:lstStyle/>
          <a:p>
            <a:pPr algn="ctr"/>
            <a:r>
              <a:rPr lang="fr-FR" sz="2800" dirty="0" smtClean="0"/>
              <a:t>m GP</a:t>
            </a:r>
            <a:endParaRPr lang="fr-FR" sz="2800" dirty="0"/>
          </a:p>
        </p:txBody>
      </p:sp>
      <p:cxnSp>
        <p:nvCxnSpPr>
          <p:cNvPr id="21" name="Connecteur droit avec flèche 20"/>
          <p:cNvCxnSpPr/>
          <p:nvPr/>
        </p:nvCxnSpPr>
        <p:spPr>
          <a:xfrm>
            <a:off x="2987824" y="2132856"/>
            <a:ext cx="24482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Rectangle à coins arrondis 21"/>
          <p:cNvSpPr/>
          <p:nvPr/>
        </p:nvSpPr>
        <p:spPr>
          <a:xfrm>
            <a:off x="5724128" y="1844824"/>
            <a:ext cx="2088232" cy="10801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6084168" y="1916832"/>
            <a:ext cx="1368152" cy="523220"/>
          </a:xfrm>
          <a:prstGeom prst="rect">
            <a:avLst/>
          </a:prstGeom>
          <a:noFill/>
        </p:spPr>
        <p:txBody>
          <a:bodyPr wrap="square" rtlCol="0">
            <a:spAutoFit/>
          </a:bodyPr>
          <a:lstStyle/>
          <a:p>
            <a:pPr algn="ctr"/>
            <a:r>
              <a:rPr lang="fr-FR" sz="2800" dirty="0" smtClean="0"/>
              <a:t>m GP</a:t>
            </a:r>
            <a:endParaRPr lang="fr-FR" sz="2800" dirty="0"/>
          </a:p>
        </p:txBody>
      </p:sp>
      <p:sp>
        <p:nvSpPr>
          <p:cNvPr id="24" name="ZoneTexte 23"/>
          <p:cNvSpPr txBox="1"/>
          <p:nvPr/>
        </p:nvSpPr>
        <p:spPr>
          <a:xfrm>
            <a:off x="1043608" y="2420888"/>
            <a:ext cx="1440160" cy="523220"/>
          </a:xfrm>
          <a:prstGeom prst="rect">
            <a:avLst/>
          </a:prstGeom>
          <a:noFill/>
        </p:spPr>
        <p:txBody>
          <a:bodyPr wrap="square" rtlCol="0">
            <a:spAutoFit/>
          </a:bodyPr>
          <a:lstStyle/>
          <a:p>
            <a:pPr algn="ctr"/>
            <a:r>
              <a:rPr lang="fr-FR" sz="2800" dirty="0" smtClean="0"/>
              <a:t>P, T, V</a:t>
            </a:r>
          </a:p>
        </p:txBody>
      </p:sp>
      <p:sp>
        <p:nvSpPr>
          <p:cNvPr id="25" name="ZoneTexte 24"/>
          <p:cNvSpPr txBox="1"/>
          <p:nvPr/>
        </p:nvSpPr>
        <p:spPr>
          <a:xfrm>
            <a:off x="6228184" y="2420888"/>
            <a:ext cx="1296144" cy="523220"/>
          </a:xfrm>
          <a:prstGeom prst="rect">
            <a:avLst/>
          </a:prstGeom>
          <a:noFill/>
        </p:spPr>
        <p:txBody>
          <a:bodyPr wrap="square" rtlCol="0">
            <a:spAutoFit/>
          </a:bodyPr>
          <a:lstStyle/>
          <a:p>
            <a:r>
              <a:rPr lang="fr-FR" sz="2800" dirty="0" smtClean="0"/>
              <a:t>T + </a:t>
            </a:r>
            <a:r>
              <a:rPr lang="fr-FR" sz="2800" dirty="0" err="1" smtClean="0"/>
              <a:t>dT</a:t>
            </a:r>
            <a:r>
              <a:rPr lang="fr-FR" sz="2800" dirty="0" smtClean="0"/>
              <a:t> </a:t>
            </a:r>
            <a:endParaRPr lang="fr-FR" sz="2800" dirty="0"/>
          </a:p>
        </p:txBody>
      </p:sp>
      <p:sp>
        <p:nvSpPr>
          <p:cNvPr id="28" name="Flèche vers le bas 27"/>
          <p:cNvSpPr/>
          <p:nvPr/>
        </p:nvSpPr>
        <p:spPr>
          <a:xfrm>
            <a:off x="4139952" y="3501008"/>
            <a:ext cx="216024"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p:cNvSpPr txBox="1"/>
          <p:nvPr/>
        </p:nvSpPr>
        <p:spPr>
          <a:xfrm>
            <a:off x="3275856" y="1484784"/>
            <a:ext cx="1872208" cy="523220"/>
          </a:xfrm>
          <a:prstGeom prst="rect">
            <a:avLst/>
          </a:prstGeom>
          <a:noFill/>
        </p:spPr>
        <p:txBody>
          <a:bodyPr wrap="square" rtlCol="0">
            <a:spAutoFit/>
          </a:bodyPr>
          <a:lstStyle/>
          <a:p>
            <a:pPr algn="ctr"/>
            <a:r>
              <a:rPr lang="fr-FR" sz="2800" dirty="0" smtClean="0"/>
              <a:t> P = </a:t>
            </a:r>
            <a:r>
              <a:rPr lang="fr-FR" sz="2800" dirty="0" err="1" smtClean="0"/>
              <a:t>Cte</a:t>
            </a:r>
            <a:endParaRPr lang="fr-FR" sz="2800" dirty="0" smtClean="0"/>
          </a:p>
        </p:txBody>
      </p:sp>
      <p:sp>
        <p:nvSpPr>
          <p:cNvPr id="30" name="ZoneTexte 29"/>
          <p:cNvSpPr txBox="1"/>
          <p:nvPr/>
        </p:nvSpPr>
        <p:spPr>
          <a:xfrm>
            <a:off x="3419872" y="2780928"/>
            <a:ext cx="1728192" cy="523220"/>
          </a:xfrm>
          <a:prstGeom prst="rect">
            <a:avLst/>
          </a:prstGeom>
          <a:noFill/>
        </p:spPr>
        <p:txBody>
          <a:bodyPr wrap="square" rtlCol="0">
            <a:spAutoFit/>
          </a:bodyPr>
          <a:lstStyle/>
          <a:p>
            <a:pPr algn="ctr"/>
            <a:r>
              <a:rPr lang="fr-FR" sz="2800" dirty="0" smtClean="0"/>
              <a:t> V = </a:t>
            </a:r>
            <a:r>
              <a:rPr lang="fr-FR" sz="2800" dirty="0" err="1" smtClean="0"/>
              <a:t>Cte</a:t>
            </a:r>
            <a:endParaRPr lang="fr-FR" sz="2800" dirty="0" smtClean="0"/>
          </a:p>
        </p:txBody>
      </p:sp>
      <p:cxnSp>
        <p:nvCxnSpPr>
          <p:cNvPr id="31" name="Connecteur droit avec flèche 30"/>
          <p:cNvCxnSpPr/>
          <p:nvPr/>
        </p:nvCxnSpPr>
        <p:spPr>
          <a:xfrm>
            <a:off x="2987824" y="2780928"/>
            <a:ext cx="24482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6444208" y="4509120"/>
            <a:ext cx="2160240" cy="830997"/>
          </a:xfrm>
          <a:prstGeom prst="rect">
            <a:avLst/>
          </a:prstGeom>
          <a:noFill/>
        </p:spPr>
        <p:txBody>
          <a:bodyPr wrap="square" rtlCol="0">
            <a:spAutoFit/>
          </a:bodyPr>
          <a:lstStyle/>
          <a:p>
            <a:pPr algn="ctr"/>
            <a:r>
              <a:rPr lang="fr-FR" sz="2400" dirty="0" smtClean="0"/>
              <a:t>Pour 1 mole de GP</a:t>
            </a:r>
            <a:endParaRPr lang="fr-FR" sz="2400" dirty="0"/>
          </a:p>
        </p:txBody>
      </p:sp>
      <p:graphicFrame>
        <p:nvGraphicFramePr>
          <p:cNvPr id="183300" name="Object 2"/>
          <p:cNvGraphicFramePr>
            <a:graphicFrameLocks noChangeAspect="1"/>
          </p:cNvGraphicFramePr>
          <p:nvPr/>
        </p:nvGraphicFramePr>
        <p:xfrm>
          <a:off x="2843808" y="5589240"/>
          <a:ext cx="3284538" cy="1049337"/>
        </p:xfrm>
        <a:graphic>
          <a:graphicData uri="http://schemas.openxmlformats.org/presentationml/2006/ole">
            <p:oleObj spid="_x0000_s183300" name="Équation" r:id="rId4" imgW="685800" imgH="241200" progId="Equation.3">
              <p:embed/>
            </p:oleObj>
          </a:graphicData>
        </a:graphic>
      </p:graphicFrame>
      <p:sp>
        <p:nvSpPr>
          <p:cNvPr id="19" name="ZoneTexte 18"/>
          <p:cNvSpPr txBox="1"/>
          <p:nvPr/>
        </p:nvSpPr>
        <p:spPr>
          <a:xfrm>
            <a:off x="6660232" y="5733256"/>
            <a:ext cx="2160240" cy="830997"/>
          </a:xfrm>
          <a:prstGeom prst="rect">
            <a:avLst/>
          </a:prstGeom>
          <a:noFill/>
        </p:spPr>
        <p:txBody>
          <a:bodyPr wrap="square" rtlCol="0">
            <a:spAutoFit/>
          </a:bodyPr>
          <a:lstStyle/>
          <a:p>
            <a:pPr algn="ctr"/>
            <a:r>
              <a:rPr lang="fr-FR" sz="2400" dirty="0" smtClean="0"/>
              <a:t>Pour 1 masse de 1 kg de GP</a:t>
            </a:r>
            <a:endParaRPr lang="fr-FR"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fr-FR" sz="4000" dirty="0" smtClean="0"/>
              <a:t>412) Notions générales  </a:t>
            </a:r>
            <a:br>
              <a:rPr lang="fr-FR" sz="4000" dirty="0" smtClean="0"/>
            </a:br>
            <a:r>
              <a:rPr lang="fr-FR" sz="4000" dirty="0" smtClean="0"/>
              <a:t>Systèmes – convention de signe</a:t>
            </a:r>
          </a:p>
        </p:txBody>
      </p:sp>
      <p:sp>
        <p:nvSpPr>
          <p:cNvPr id="17411" name="Espace réservé du contenu 4"/>
          <p:cNvSpPr>
            <a:spLocks noGrp="1"/>
          </p:cNvSpPr>
          <p:nvPr>
            <p:ph idx="1"/>
          </p:nvPr>
        </p:nvSpPr>
        <p:spPr/>
        <p:txBody>
          <a:bodyPr/>
          <a:lstStyle/>
          <a:p>
            <a:endParaRPr lang="fr-FR" dirty="0" smtClean="0"/>
          </a:p>
          <a:p>
            <a:r>
              <a:rPr lang="fr-FR" dirty="0" smtClean="0"/>
              <a:t>Système : ouvert / fermé / isolé</a:t>
            </a:r>
          </a:p>
          <a:p>
            <a:endParaRPr lang="fr-FR" dirty="0" smtClean="0"/>
          </a:p>
          <a:p>
            <a:r>
              <a:rPr lang="fr-FR" dirty="0" smtClean="0"/>
              <a:t>Énergie positive si énergie reçue par le système</a:t>
            </a:r>
          </a:p>
          <a:p>
            <a:endParaRPr lang="fr-FR" dirty="0" smtClean="0"/>
          </a:p>
          <a:p>
            <a:r>
              <a:rPr lang="fr-FR" dirty="0" smtClean="0"/>
              <a:t>Énergie négative si énergie perdue par le système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43) </a:t>
            </a:r>
            <a:r>
              <a:rPr lang="fr-FR" sz="4000" dirty="0" smtClean="0">
                <a:latin typeface="+mj-lt"/>
                <a:ea typeface="+mj-ea"/>
                <a:cs typeface="+mj-cs"/>
              </a:rPr>
              <a:t>Conséquences du premier</a:t>
            </a:r>
            <a:r>
              <a:rPr kumimoji="0" lang="fr-FR" sz="4000" b="0" i="0" u="none" strike="noStrike" kern="1200" cap="none" spc="0" normalizeH="0" baseline="0" noProof="0" dirty="0" smtClean="0">
                <a:ln>
                  <a:noFill/>
                </a:ln>
                <a:solidFill>
                  <a:schemeClr val="tx1"/>
                </a:solidFill>
                <a:effectLst/>
                <a:uLnTx/>
                <a:uFillTx/>
                <a:latin typeface="+mj-lt"/>
                <a:ea typeface="+mj-ea"/>
                <a:cs typeface="+mj-cs"/>
              </a:rPr>
              <a:t> principe</a:t>
            </a: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435) Relation de MAYER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Flèche droite 6">
            <a:hlinkClick r:id="" action="ppaction://noaction"/>
          </p:cNvPr>
          <p:cNvSpPr/>
          <p:nvPr/>
        </p:nvSpPr>
        <p:spPr>
          <a:xfrm>
            <a:off x="107504" y="2852440"/>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76132" name="Object 4"/>
          <p:cNvGraphicFramePr>
            <a:graphicFrameLocks noChangeAspect="1"/>
          </p:cNvGraphicFramePr>
          <p:nvPr/>
        </p:nvGraphicFramePr>
        <p:xfrm>
          <a:off x="1115616" y="2492896"/>
          <a:ext cx="3848100" cy="966788"/>
        </p:xfrm>
        <a:graphic>
          <a:graphicData uri="http://schemas.openxmlformats.org/presentationml/2006/ole">
            <p:oleObj spid="_x0000_s176132" name="Équation" r:id="rId3" imgW="1574640" imgH="393480" progId="Equation.3">
              <p:embed/>
            </p:oleObj>
          </a:graphicData>
        </a:graphic>
      </p:graphicFrame>
      <p:cxnSp>
        <p:nvCxnSpPr>
          <p:cNvPr id="10" name="Connecteur droit 9"/>
          <p:cNvCxnSpPr/>
          <p:nvPr/>
        </p:nvCxnSpPr>
        <p:spPr>
          <a:xfrm>
            <a:off x="3012534" y="3789040"/>
            <a:ext cx="0" cy="26642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5964862" y="3717032"/>
            <a:ext cx="0" cy="2808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48238" y="3717032"/>
            <a:ext cx="1512168" cy="523220"/>
          </a:xfrm>
          <a:prstGeom prst="rect">
            <a:avLst/>
          </a:prstGeom>
          <a:noFill/>
        </p:spPr>
        <p:txBody>
          <a:bodyPr wrap="square" rtlCol="0">
            <a:spAutoFit/>
          </a:bodyPr>
          <a:lstStyle/>
          <a:p>
            <a:pPr algn="ctr"/>
            <a:r>
              <a:rPr lang="fr-FR" sz="2800" dirty="0" smtClean="0"/>
              <a:t>Mono</a:t>
            </a:r>
            <a:endParaRPr lang="fr-FR" sz="2800" dirty="0"/>
          </a:p>
        </p:txBody>
      </p:sp>
      <p:sp>
        <p:nvSpPr>
          <p:cNvPr id="16" name="ZoneTexte 15"/>
          <p:cNvSpPr txBox="1"/>
          <p:nvPr/>
        </p:nvSpPr>
        <p:spPr>
          <a:xfrm>
            <a:off x="3707904" y="3717032"/>
            <a:ext cx="1512168" cy="523220"/>
          </a:xfrm>
          <a:prstGeom prst="rect">
            <a:avLst/>
          </a:prstGeom>
          <a:noFill/>
        </p:spPr>
        <p:txBody>
          <a:bodyPr wrap="square" rtlCol="0">
            <a:spAutoFit/>
          </a:bodyPr>
          <a:lstStyle/>
          <a:p>
            <a:pPr algn="ctr"/>
            <a:r>
              <a:rPr lang="fr-FR" sz="2800" dirty="0" smtClean="0"/>
              <a:t>Dia</a:t>
            </a:r>
            <a:endParaRPr lang="fr-FR" sz="2800" dirty="0"/>
          </a:p>
        </p:txBody>
      </p:sp>
      <p:sp>
        <p:nvSpPr>
          <p:cNvPr id="17" name="ZoneTexte 16"/>
          <p:cNvSpPr txBox="1"/>
          <p:nvPr/>
        </p:nvSpPr>
        <p:spPr>
          <a:xfrm>
            <a:off x="6804248" y="3645024"/>
            <a:ext cx="1512168" cy="523220"/>
          </a:xfrm>
          <a:prstGeom prst="rect">
            <a:avLst/>
          </a:prstGeom>
          <a:noFill/>
        </p:spPr>
        <p:txBody>
          <a:bodyPr wrap="square" rtlCol="0">
            <a:spAutoFit/>
          </a:bodyPr>
          <a:lstStyle/>
          <a:p>
            <a:pPr algn="ctr"/>
            <a:r>
              <a:rPr lang="fr-FR" sz="2800" dirty="0" smtClean="0"/>
              <a:t>Tria</a:t>
            </a:r>
            <a:endParaRPr lang="fr-FR" sz="2800" dirty="0"/>
          </a:p>
        </p:txBody>
      </p:sp>
      <p:graphicFrame>
        <p:nvGraphicFramePr>
          <p:cNvPr id="176133" name="Object 2"/>
          <p:cNvGraphicFramePr>
            <a:graphicFrameLocks noChangeAspect="1"/>
          </p:cNvGraphicFramePr>
          <p:nvPr/>
        </p:nvGraphicFramePr>
        <p:xfrm>
          <a:off x="219075" y="4371975"/>
          <a:ext cx="1370013" cy="857250"/>
        </p:xfrm>
        <a:graphic>
          <a:graphicData uri="http://schemas.openxmlformats.org/presentationml/2006/ole">
            <p:oleObj spid="_x0000_s176133" name="Équation" r:id="rId4" imgW="571320" imgH="393480" progId="Equation.3">
              <p:embed/>
            </p:oleObj>
          </a:graphicData>
        </a:graphic>
      </p:graphicFrame>
      <p:sp>
        <p:nvSpPr>
          <p:cNvPr id="20" name="ZoneTexte 19"/>
          <p:cNvSpPr txBox="1"/>
          <p:nvPr/>
        </p:nvSpPr>
        <p:spPr>
          <a:xfrm>
            <a:off x="5148064" y="2492896"/>
            <a:ext cx="1656184" cy="954107"/>
          </a:xfrm>
          <a:prstGeom prst="rect">
            <a:avLst/>
          </a:prstGeom>
          <a:noFill/>
        </p:spPr>
        <p:txBody>
          <a:bodyPr wrap="square" rtlCol="0">
            <a:spAutoFit/>
          </a:bodyPr>
          <a:lstStyle/>
          <a:p>
            <a:pPr algn="ctr"/>
            <a:r>
              <a:rPr lang="fr-FR" sz="2800" dirty="0" smtClean="0"/>
              <a:t>Pour un</a:t>
            </a:r>
          </a:p>
          <a:p>
            <a:pPr algn="ctr"/>
            <a:r>
              <a:rPr lang="fr-FR" sz="2800" dirty="0" smtClean="0"/>
              <a:t>gaz mono</a:t>
            </a:r>
            <a:endParaRPr lang="fr-FR" sz="2800" dirty="0"/>
          </a:p>
        </p:txBody>
      </p:sp>
      <p:graphicFrame>
        <p:nvGraphicFramePr>
          <p:cNvPr id="176134" name="Object 6"/>
          <p:cNvGraphicFramePr>
            <a:graphicFrameLocks noChangeAspect="1"/>
          </p:cNvGraphicFramePr>
          <p:nvPr/>
        </p:nvGraphicFramePr>
        <p:xfrm>
          <a:off x="234950" y="5380038"/>
          <a:ext cx="1370013" cy="857250"/>
        </p:xfrm>
        <a:graphic>
          <a:graphicData uri="http://schemas.openxmlformats.org/presentationml/2006/ole">
            <p:oleObj spid="_x0000_s176134" name="Équation" r:id="rId5" imgW="571320" imgH="393480" progId="Equation.3">
              <p:embed/>
            </p:oleObj>
          </a:graphicData>
        </a:graphic>
      </p:graphicFrame>
      <p:graphicFrame>
        <p:nvGraphicFramePr>
          <p:cNvPr id="176135" name="Object 7"/>
          <p:cNvGraphicFramePr>
            <a:graphicFrameLocks noChangeAspect="1"/>
          </p:cNvGraphicFramePr>
          <p:nvPr/>
        </p:nvGraphicFramePr>
        <p:xfrm>
          <a:off x="3170238" y="4437063"/>
          <a:ext cx="1370012" cy="857250"/>
        </p:xfrm>
        <a:graphic>
          <a:graphicData uri="http://schemas.openxmlformats.org/presentationml/2006/ole">
            <p:oleObj spid="_x0000_s176135" name="Équation" r:id="rId6" imgW="571320" imgH="393480" progId="Equation.3">
              <p:embed/>
            </p:oleObj>
          </a:graphicData>
        </a:graphic>
      </p:graphicFrame>
      <p:graphicFrame>
        <p:nvGraphicFramePr>
          <p:cNvPr id="176136" name="Object 8"/>
          <p:cNvGraphicFramePr>
            <a:graphicFrameLocks noChangeAspect="1"/>
          </p:cNvGraphicFramePr>
          <p:nvPr/>
        </p:nvGraphicFramePr>
        <p:xfrm>
          <a:off x="3114675" y="5516563"/>
          <a:ext cx="1371600" cy="857250"/>
        </p:xfrm>
        <a:graphic>
          <a:graphicData uri="http://schemas.openxmlformats.org/presentationml/2006/ole">
            <p:oleObj spid="_x0000_s176136" name="Équation" r:id="rId7" imgW="571320" imgH="393480" progId="Equation.3">
              <p:embed/>
            </p:oleObj>
          </a:graphicData>
        </a:graphic>
      </p:graphicFrame>
      <p:graphicFrame>
        <p:nvGraphicFramePr>
          <p:cNvPr id="176137" name="Object 9"/>
          <p:cNvGraphicFramePr>
            <a:graphicFrameLocks noChangeAspect="1"/>
          </p:cNvGraphicFramePr>
          <p:nvPr/>
        </p:nvGraphicFramePr>
        <p:xfrm>
          <a:off x="6353175" y="5516563"/>
          <a:ext cx="1371600" cy="857250"/>
        </p:xfrm>
        <a:graphic>
          <a:graphicData uri="http://schemas.openxmlformats.org/presentationml/2006/ole">
            <p:oleObj spid="_x0000_s176137" name="Équation" r:id="rId8" imgW="571320" imgH="393480" progId="Equation.3">
              <p:embed/>
            </p:oleObj>
          </a:graphicData>
        </a:graphic>
      </p:graphicFrame>
      <p:graphicFrame>
        <p:nvGraphicFramePr>
          <p:cNvPr id="176138" name="Object 10"/>
          <p:cNvGraphicFramePr>
            <a:graphicFrameLocks noChangeAspect="1"/>
          </p:cNvGraphicFramePr>
          <p:nvPr/>
        </p:nvGraphicFramePr>
        <p:xfrm>
          <a:off x="6354763" y="4437063"/>
          <a:ext cx="1370012" cy="857250"/>
        </p:xfrm>
        <a:graphic>
          <a:graphicData uri="http://schemas.openxmlformats.org/presentationml/2006/ole">
            <p:oleObj spid="_x0000_s176138" name="Équation" r:id="rId9" imgW="571320" imgH="393480" progId="Equation.3">
              <p:embed/>
            </p:oleObj>
          </a:graphicData>
        </a:graphic>
      </p:graphicFrame>
      <p:graphicFrame>
        <p:nvGraphicFramePr>
          <p:cNvPr id="176139" name="Object 11"/>
          <p:cNvGraphicFramePr>
            <a:graphicFrameLocks noChangeAspect="1"/>
          </p:cNvGraphicFramePr>
          <p:nvPr/>
        </p:nvGraphicFramePr>
        <p:xfrm>
          <a:off x="1716390" y="5020022"/>
          <a:ext cx="1217612" cy="442913"/>
        </p:xfrm>
        <a:graphic>
          <a:graphicData uri="http://schemas.openxmlformats.org/presentationml/2006/ole">
            <p:oleObj spid="_x0000_s176139" name="Équation" r:id="rId10" imgW="507960" imgH="203040" progId="Equation.3">
              <p:embed/>
            </p:oleObj>
          </a:graphicData>
        </a:graphic>
      </p:graphicFrame>
      <p:graphicFrame>
        <p:nvGraphicFramePr>
          <p:cNvPr id="176140" name="Object 12"/>
          <p:cNvGraphicFramePr>
            <a:graphicFrameLocks noChangeAspect="1"/>
          </p:cNvGraphicFramePr>
          <p:nvPr/>
        </p:nvGraphicFramePr>
        <p:xfrm>
          <a:off x="4831090" y="4868863"/>
          <a:ext cx="1035050" cy="442912"/>
        </p:xfrm>
        <a:graphic>
          <a:graphicData uri="http://schemas.openxmlformats.org/presentationml/2006/ole">
            <p:oleObj spid="_x0000_s176140" name="Équation" r:id="rId11" imgW="431640" imgH="203040" progId="Equation.3">
              <p:embed/>
            </p:oleObj>
          </a:graphicData>
        </a:graphic>
      </p:graphicFrame>
      <p:graphicFrame>
        <p:nvGraphicFramePr>
          <p:cNvPr id="176141" name="Object 13"/>
          <p:cNvGraphicFramePr>
            <a:graphicFrameLocks noChangeAspect="1"/>
          </p:cNvGraphicFramePr>
          <p:nvPr/>
        </p:nvGraphicFramePr>
        <p:xfrm>
          <a:off x="7879090" y="4797152"/>
          <a:ext cx="1217612" cy="442912"/>
        </p:xfrm>
        <a:graphic>
          <a:graphicData uri="http://schemas.openxmlformats.org/presentationml/2006/ole">
            <p:oleObj spid="_x0000_s176141" name="Équation" r:id="rId12" imgW="507960" imgH="203040" progId="Equation.3">
              <p:embed/>
            </p:oleObj>
          </a:graphicData>
        </a:graphic>
      </p:graphicFrame>
      <p:graphicFrame>
        <p:nvGraphicFramePr>
          <p:cNvPr id="176142" name="Object 14"/>
          <p:cNvGraphicFramePr>
            <a:graphicFrameLocks noChangeAspect="1"/>
          </p:cNvGraphicFramePr>
          <p:nvPr/>
        </p:nvGraphicFramePr>
        <p:xfrm>
          <a:off x="7596336" y="2348880"/>
          <a:ext cx="1066800" cy="996950"/>
        </p:xfrm>
        <a:graphic>
          <a:graphicData uri="http://schemas.openxmlformats.org/presentationml/2006/ole">
            <p:oleObj spid="_x0000_s176142" name="Équation" r:id="rId13" imgW="444240" imgH="457200" progId="Equation.3">
              <p:embed/>
            </p:oleObj>
          </a:graphicData>
        </a:graphic>
      </p:graphicFrame>
      <p:graphicFrame>
        <p:nvGraphicFramePr>
          <p:cNvPr id="176143" name="Object 2"/>
          <p:cNvGraphicFramePr>
            <a:graphicFrameLocks noChangeAspect="1"/>
          </p:cNvGraphicFramePr>
          <p:nvPr/>
        </p:nvGraphicFramePr>
        <p:xfrm>
          <a:off x="2843808" y="1196752"/>
          <a:ext cx="3467100" cy="1049337"/>
        </p:xfrm>
        <a:graphic>
          <a:graphicData uri="http://schemas.openxmlformats.org/presentationml/2006/ole">
            <p:oleObj spid="_x0000_s176143" name="Équation" r:id="rId14" imgW="723600" imgH="241200" progId="Equation.3">
              <p:embed/>
            </p:oleObj>
          </a:graphicData>
        </a:graphic>
      </p:graphicFrame>
      <p:sp>
        <p:nvSpPr>
          <p:cNvPr id="22" name="ZoneTexte 21"/>
          <p:cNvSpPr txBox="1"/>
          <p:nvPr/>
        </p:nvSpPr>
        <p:spPr>
          <a:xfrm>
            <a:off x="7236296" y="1700808"/>
            <a:ext cx="1656184" cy="523220"/>
          </a:xfrm>
          <a:prstGeom prst="rect">
            <a:avLst/>
          </a:prstGeom>
          <a:noFill/>
        </p:spPr>
        <p:txBody>
          <a:bodyPr wrap="square" rtlCol="0">
            <a:spAutoFit/>
          </a:bodyPr>
          <a:lstStyle/>
          <a:p>
            <a:pPr algn="ctr"/>
            <a:r>
              <a:rPr lang="fr-FR" sz="2800" dirty="0" smtClean="0"/>
              <a:t>Avec</a:t>
            </a:r>
            <a:endParaRPr lang="fr-FR" sz="2800" dirty="0"/>
          </a:p>
        </p:txBody>
      </p:sp>
      <p:sp>
        <p:nvSpPr>
          <p:cNvPr id="23" name="Flèche droite 22"/>
          <p:cNvSpPr/>
          <p:nvPr/>
        </p:nvSpPr>
        <p:spPr>
          <a:xfrm rot="15061566">
            <a:off x="5080123" y="5682673"/>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5004048" y="6093296"/>
            <a:ext cx="792088" cy="523220"/>
          </a:xfrm>
          <a:prstGeom prst="rect">
            <a:avLst/>
          </a:prstGeom>
          <a:noFill/>
        </p:spPr>
        <p:txBody>
          <a:bodyPr wrap="square" rtlCol="0">
            <a:spAutoFit/>
          </a:bodyPr>
          <a:lstStyle/>
          <a:p>
            <a:pPr algn="ctr"/>
            <a:r>
              <a:rPr lang="fr-FR" sz="2800" dirty="0" smtClean="0"/>
              <a:t>AIR</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132"/>
                                        </p:tgtEl>
                                        <p:attrNameLst>
                                          <p:attrName>style.visibility</p:attrName>
                                        </p:attrNameLst>
                                      </p:cBhvr>
                                      <p:to>
                                        <p:strVal val="visible"/>
                                      </p:to>
                                    </p:set>
                                    <p:animEffect transition="in" filter="fade">
                                      <p:cBhvr>
                                        <p:cTn id="7" dur="2000"/>
                                        <p:tgtEl>
                                          <p:spTgt spid="1761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142"/>
                                        </p:tgtEl>
                                        <p:attrNameLst>
                                          <p:attrName>style.visibility</p:attrName>
                                        </p:attrNameLst>
                                      </p:cBhvr>
                                      <p:to>
                                        <p:strVal val="visible"/>
                                      </p:to>
                                    </p:set>
                                    <p:animEffect transition="in" filter="fade">
                                      <p:cBhvr>
                                        <p:cTn id="12" dur="2000"/>
                                        <p:tgtEl>
                                          <p:spTgt spid="176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133"/>
                                        </p:tgtEl>
                                        <p:attrNameLst>
                                          <p:attrName>style.visibility</p:attrName>
                                        </p:attrNameLst>
                                      </p:cBhvr>
                                      <p:to>
                                        <p:strVal val="visible"/>
                                      </p:to>
                                    </p:set>
                                    <p:animEffect transition="in" filter="fade">
                                      <p:cBhvr>
                                        <p:cTn id="17" dur="2000"/>
                                        <p:tgtEl>
                                          <p:spTgt spid="176133"/>
                                        </p:tgtEl>
                                      </p:cBhvr>
                                    </p:animEffect>
                                  </p:childTnLst>
                                </p:cTn>
                              </p:par>
                              <p:par>
                                <p:cTn id="18" presetID="10" presetClass="entr" presetSubtype="0" fill="hold" nodeType="withEffect">
                                  <p:stCondLst>
                                    <p:cond delay="0"/>
                                  </p:stCondLst>
                                  <p:childTnLst>
                                    <p:set>
                                      <p:cBhvr>
                                        <p:cTn id="19" dur="1" fill="hold">
                                          <p:stCondLst>
                                            <p:cond delay="0"/>
                                          </p:stCondLst>
                                        </p:cTn>
                                        <p:tgtEl>
                                          <p:spTgt spid="176134"/>
                                        </p:tgtEl>
                                        <p:attrNameLst>
                                          <p:attrName>style.visibility</p:attrName>
                                        </p:attrNameLst>
                                      </p:cBhvr>
                                      <p:to>
                                        <p:strVal val="visible"/>
                                      </p:to>
                                    </p:set>
                                    <p:animEffect transition="in" filter="fade">
                                      <p:cBhvr>
                                        <p:cTn id="20" dur="2000"/>
                                        <p:tgtEl>
                                          <p:spTgt spid="176134"/>
                                        </p:tgtEl>
                                      </p:cBhvr>
                                    </p:animEffect>
                                  </p:childTnLst>
                                </p:cTn>
                              </p:par>
                              <p:par>
                                <p:cTn id="21" presetID="10" presetClass="entr" presetSubtype="0" fill="hold" nodeType="withEffect">
                                  <p:stCondLst>
                                    <p:cond delay="0"/>
                                  </p:stCondLst>
                                  <p:childTnLst>
                                    <p:set>
                                      <p:cBhvr>
                                        <p:cTn id="22" dur="1" fill="hold">
                                          <p:stCondLst>
                                            <p:cond delay="0"/>
                                          </p:stCondLst>
                                        </p:cTn>
                                        <p:tgtEl>
                                          <p:spTgt spid="176139"/>
                                        </p:tgtEl>
                                        <p:attrNameLst>
                                          <p:attrName>style.visibility</p:attrName>
                                        </p:attrNameLst>
                                      </p:cBhvr>
                                      <p:to>
                                        <p:strVal val="visible"/>
                                      </p:to>
                                    </p:set>
                                    <p:animEffect transition="in" filter="fade">
                                      <p:cBhvr>
                                        <p:cTn id="23" dur="2000"/>
                                        <p:tgtEl>
                                          <p:spTgt spid="1761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6135"/>
                                        </p:tgtEl>
                                        <p:attrNameLst>
                                          <p:attrName>style.visibility</p:attrName>
                                        </p:attrNameLst>
                                      </p:cBhvr>
                                      <p:to>
                                        <p:strVal val="visible"/>
                                      </p:to>
                                    </p:set>
                                    <p:animEffect transition="in" filter="fade">
                                      <p:cBhvr>
                                        <p:cTn id="28" dur="2000"/>
                                        <p:tgtEl>
                                          <p:spTgt spid="176135"/>
                                        </p:tgtEl>
                                      </p:cBhvr>
                                    </p:animEffect>
                                  </p:childTnLst>
                                </p:cTn>
                              </p:par>
                              <p:par>
                                <p:cTn id="29" presetID="10" presetClass="entr" presetSubtype="0" fill="hold" nodeType="withEffect">
                                  <p:stCondLst>
                                    <p:cond delay="0"/>
                                  </p:stCondLst>
                                  <p:childTnLst>
                                    <p:set>
                                      <p:cBhvr>
                                        <p:cTn id="30" dur="1" fill="hold">
                                          <p:stCondLst>
                                            <p:cond delay="0"/>
                                          </p:stCondLst>
                                        </p:cTn>
                                        <p:tgtEl>
                                          <p:spTgt spid="176136"/>
                                        </p:tgtEl>
                                        <p:attrNameLst>
                                          <p:attrName>style.visibility</p:attrName>
                                        </p:attrNameLst>
                                      </p:cBhvr>
                                      <p:to>
                                        <p:strVal val="visible"/>
                                      </p:to>
                                    </p:set>
                                    <p:animEffect transition="in" filter="fade">
                                      <p:cBhvr>
                                        <p:cTn id="31" dur="2000"/>
                                        <p:tgtEl>
                                          <p:spTgt spid="176136"/>
                                        </p:tgtEl>
                                      </p:cBhvr>
                                    </p:animEffect>
                                  </p:childTnLst>
                                </p:cTn>
                              </p:par>
                              <p:par>
                                <p:cTn id="32" presetID="10" presetClass="entr" presetSubtype="0" fill="hold" nodeType="withEffect">
                                  <p:stCondLst>
                                    <p:cond delay="0"/>
                                  </p:stCondLst>
                                  <p:childTnLst>
                                    <p:set>
                                      <p:cBhvr>
                                        <p:cTn id="33" dur="1" fill="hold">
                                          <p:stCondLst>
                                            <p:cond delay="0"/>
                                          </p:stCondLst>
                                        </p:cTn>
                                        <p:tgtEl>
                                          <p:spTgt spid="176140"/>
                                        </p:tgtEl>
                                        <p:attrNameLst>
                                          <p:attrName>style.visibility</p:attrName>
                                        </p:attrNameLst>
                                      </p:cBhvr>
                                      <p:to>
                                        <p:strVal val="visible"/>
                                      </p:to>
                                    </p:set>
                                    <p:animEffect transition="in" filter="fade">
                                      <p:cBhvr>
                                        <p:cTn id="34" dur="2000"/>
                                        <p:tgtEl>
                                          <p:spTgt spid="1761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6138"/>
                                        </p:tgtEl>
                                        <p:attrNameLst>
                                          <p:attrName>style.visibility</p:attrName>
                                        </p:attrNameLst>
                                      </p:cBhvr>
                                      <p:to>
                                        <p:strVal val="visible"/>
                                      </p:to>
                                    </p:set>
                                    <p:animEffect transition="in" filter="fade">
                                      <p:cBhvr>
                                        <p:cTn id="39" dur="2000"/>
                                        <p:tgtEl>
                                          <p:spTgt spid="176138"/>
                                        </p:tgtEl>
                                      </p:cBhvr>
                                    </p:animEffect>
                                  </p:childTnLst>
                                </p:cTn>
                              </p:par>
                              <p:par>
                                <p:cTn id="40" presetID="10" presetClass="entr" presetSubtype="0" fill="hold" nodeType="withEffect">
                                  <p:stCondLst>
                                    <p:cond delay="0"/>
                                  </p:stCondLst>
                                  <p:childTnLst>
                                    <p:set>
                                      <p:cBhvr>
                                        <p:cTn id="41" dur="1" fill="hold">
                                          <p:stCondLst>
                                            <p:cond delay="0"/>
                                          </p:stCondLst>
                                        </p:cTn>
                                        <p:tgtEl>
                                          <p:spTgt spid="176137"/>
                                        </p:tgtEl>
                                        <p:attrNameLst>
                                          <p:attrName>style.visibility</p:attrName>
                                        </p:attrNameLst>
                                      </p:cBhvr>
                                      <p:to>
                                        <p:strVal val="visible"/>
                                      </p:to>
                                    </p:set>
                                    <p:animEffect transition="in" filter="fade">
                                      <p:cBhvr>
                                        <p:cTn id="42" dur="2000"/>
                                        <p:tgtEl>
                                          <p:spTgt spid="176137"/>
                                        </p:tgtEl>
                                      </p:cBhvr>
                                    </p:animEffect>
                                  </p:childTnLst>
                                </p:cTn>
                              </p:par>
                              <p:par>
                                <p:cTn id="43" presetID="10" presetClass="entr" presetSubtype="0" fill="hold" nodeType="withEffect">
                                  <p:stCondLst>
                                    <p:cond delay="0"/>
                                  </p:stCondLst>
                                  <p:childTnLst>
                                    <p:set>
                                      <p:cBhvr>
                                        <p:cTn id="44" dur="1" fill="hold">
                                          <p:stCondLst>
                                            <p:cond delay="0"/>
                                          </p:stCondLst>
                                        </p:cTn>
                                        <p:tgtEl>
                                          <p:spTgt spid="176141"/>
                                        </p:tgtEl>
                                        <p:attrNameLst>
                                          <p:attrName>style.visibility</p:attrName>
                                        </p:attrNameLst>
                                      </p:cBhvr>
                                      <p:to>
                                        <p:strVal val="visible"/>
                                      </p:to>
                                    </p:set>
                                    <p:animEffect transition="in" filter="fade">
                                      <p:cBhvr>
                                        <p:cTn id="45" dur="2000"/>
                                        <p:tgtEl>
                                          <p:spTgt spid="17614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20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44) </a:t>
            </a:r>
            <a:r>
              <a:rPr lang="fr-FR" sz="4000" dirty="0" smtClean="0">
                <a:latin typeface="+mj-lt"/>
                <a:ea typeface="+mj-ea"/>
                <a:cs typeface="+mj-cs"/>
              </a:rPr>
              <a:t>Calcul du travail et de la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441) Transformation isochore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207873" name="Object 3"/>
          <p:cNvGraphicFramePr>
            <a:graphicFrameLocks noChangeAspect="1"/>
          </p:cNvGraphicFramePr>
          <p:nvPr/>
        </p:nvGraphicFramePr>
        <p:xfrm>
          <a:off x="5796136" y="4293096"/>
          <a:ext cx="2043113" cy="762000"/>
        </p:xfrm>
        <a:graphic>
          <a:graphicData uri="http://schemas.openxmlformats.org/presentationml/2006/ole">
            <p:oleObj spid="_x0000_s207873" name="Équation" r:id="rId3" imgW="596880" imgH="228600" progId="Equation.3">
              <p:embed/>
            </p:oleObj>
          </a:graphicData>
        </a:graphic>
      </p:graphicFrame>
      <p:grpSp>
        <p:nvGrpSpPr>
          <p:cNvPr id="8" name="Groupe 7"/>
          <p:cNvGrpSpPr/>
          <p:nvPr/>
        </p:nvGrpSpPr>
        <p:grpSpPr>
          <a:xfrm>
            <a:off x="1547664" y="1196752"/>
            <a:ext cx="6569581" cy="2232248"/>
            <a:chOff x="1547664" y="1196752"/>
            <a:chExt cx="6569581" cy="2232248"/>
          </a:xfrm>
        </p:grpSpPr>
        <p:pic>
          <p:nvPicPr>
            <p:cNvPr id="22" name="Picture 2"/>
            <p:cNvPicPr>
              <a:picLocks noChangeAspect="1" noChangeArrowheads="1"/>
            </p:cNvPicPr>
            <p:nvPr/>
          </p:nvPicPr>
          <p:blipFill>
            <a:blip r:embed="rId4" cstate="print"/>
            <a:srcRect l="57068" t="54599" r="16132" b="29212"/>
            <a:stretch>
              <a:fillRect/>
            </a:stretch>
          </p:blipFill>
          <p:spPr bwMode="auto">
            <a:xfrm>
              <a:off x="1547664" y="1196752"/>
              <a:ext cx="6569581" cy="2232248"/>
            </a:xfrm>
            <a:prstGeom prst="rect">
              <a:avLst/>
            </a:prstGeom>
            <a:noFill/>
            <a:ln w="9525">
              <a:noFill/>
              <a:miter lim="800000"/>
              <a:headEnd/>
              <a:tailEnd/>
            </a:ln>
          </p:spPr>
        </p:pic>
        <p:sp>
          <p:nvSpPr>
            <p:cNvPr id="7" name="Rectangle 6"/>
            <p:cNvSpPr/>
            <p:nvPr/>
          </p:nvSpPr>
          <p:spPr>
            <a:xfrm>
              <a:off x="4355976" y="1844824"/>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9" name="Picture 2"/>
          <p:cNvPicPr>
            <a:picLocks noChangeAspect="1" noChangeArrowheads="1"/>
          </p:cNvPicPr>
          <p:nvPr/>
        </p:nvPicPr>
        <p:blipFill>
          <a:blip r:embed="rId4" cstate="print"/>
          <a:srcRect l="57362" t="72354" r="29713" b="14266"/>
          <a:stretch>
            <a:fillRect/>
          </a:stretch>
        </p:blipFill>
        <p:spPr bwMode="auto">
          <a:xfrm>
            <a:off x="395536" y="3429000"/>
            <a:ext cx="4281369" cy="2492896"/>
          </a:xfrm>
          <a:prstGeom prst="rect">
            <a:avLst/>
          </a:prstGeom>
          <a:noFill/>
          <a:ln w="9525">
            <a:noFill/>
            <a:miter lim="800000"/>
            <a:headEnd/>
            <a:tailEnd/>
          </a:ln>
        </p:spPr>
      </p:pic>
      <p:graphicFrame>
        <p:nvGraphicFramePr>
          <p:cNvPr id="207874" name="Object 2"/>
          <p:cNvGraphicFramePr>
            <a:graphicFrameLocks noChangeAspect="1"/>
          </p:cNvGraphicFramePr>
          <p:nvPr/>
        </p:nvGraphicFramePr>
        <p:xfrm>
          <a:off x="3635896" y="3356992"/>
          <a:ext cx="4346575" cy="762000"/>
        </p:xfrm>
        <a:graphic>
          <a:graphicData uri="http://schemas.openxmlformats.org/presentationml/2006/ole">
            <p:oleObj spid="_x0000_s207874" name="Équation" r:id="rId5" imgW="1269720" imgH="228600" progId="Equation.3">
              <p:embed/>
            </p:oleObj>
          </a:graphicData>
        </a:graphic>
      </p:graphicFrame>
      <p:cxnSp>
        <p:nvCxnSpPr>
          <p:cNvPr id="11" name="Connecteur droit avec flèche 10"/>
          <p:cNvCxnSpPr/>
          <p:nvPr/>
        </p:nvCxnSpPr>
        <p:spPr>
          <a:xfrm flipV="1">
            <a:off x="4427984" y="2564904"/>
            <a:ext cx="1080120" cy="9361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07876" name="Object 4"/>
          <p:cNvGraphicFramePr>
            <a:graphicFrameLocks noChangeAspect="1"/>
          </p:cNvGraphicFramePr>
          <p:nvPr/>
        </p:nvGraphicFramePr>
        <p:xfrm>
          <a:off x="4355976" y="5877272"/>
          <a:ext cx="4043362" cy="762000"/>
        </p:xfrm>
        <a:graphic>
          <a:graphicData uri="http://schemas.openxmlformats.org/presentationml/2006/ole">
            <p:oleObj spid="_x0000_s207876" name="Équation" r:id="rId6" imgW="1180800" imgH="228600" progId="Equation.3">
              <p:embed/>
            </p:oleObj>
          </a:graphicData>
        </a:graphic>
      </p:graphicFrame>
      <p:sp>
        <p:nvSpPr>
          <p:cNvPr id="13" name="ZoneTexte 12"/>
          <p:cNvSpPr txBox="1"/>
          <p:nvPr/>
        </p:nvSpPr>
        <p:spPr>
          <a:xfrm>
            <a:off x="6444208" y="5157192"/>
            <a:ext cx="648072" cy="523220"/>
          </a:xfrm>
          <a:prstGeom prst="rect">
            <a:avLst/>
          </a:prstGeom>
          <a:noFill/>
        </p:spPr>
        <p:txBody>
          <a:bodyPr wrap="square" rtlCol="0">
            <a:spAutoFit/>
          </a:bodyPr>
          <a:lstStyle/>
          <a:p>
            <a:pPr algn="ctr"/>
            <a:r>
              <a:rPr lang="fr-FR" sz="2800" dirty="0" smtClean="0"/>
              <a:t>ET</a:t>
            </a:r>
            <a:endParaRPr lang="fr-FR" sz="2800" dirty="0"/>
          </a:p>
        </p:txBody>
      </p:sp>
      <p:graphicFrame>
        <p:nvGraphicFramePr>
          <p:cNvPr id="207877" name="Object 5"/>
          <p:cNvGraphicFramePr>
            <a:graphicFrameLocks noChangeAspect="1"/>
          </p:cNvGraphicFramePr>
          <p:nvPr/>
        </p:nvGraphicFramePr>
        <p:xfrm>
          <a:off x="539552" y="5589240"/>
          <a:ext cx="2652712" cy="1004888"/>
        </p:xfrm>
        <a:graphic>
          <a:graphicData uri="http://schemas.openxmlformats.org/presentationml/2006/ole">
            <p:oleObj spid="_x0000_s207877" name="Équation" r:id="rId7" imgW="1143000" imgH="431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873"/>
                                        </p:tgtEl>
                                        <p:attrNameLst>
                                          <p:attrName>style.visibility</p:attrName>
                                        </p:attrNameLst>
                                      </p:cBhvr>
                                      <p:to>
                                        <p:strVal val="visible"/>
                                      </p:to>
                                    </p:set>
                                    <p:animEffect transition="in" filter="fade">
                                      <p:cBhvr>
                                        <p:cTn id="7" dur="2000"/>
                                        <p:tgtEl>
                                          <p:spTgt spid="2078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874"/>
                                        </p:tgtEl>
                                        <p:attrNameLst>
                                          <p:attrName>style.visibility</p:attrName>
                                        </p:attrNameLst>
                                      </p:cBhvr>
                                      <p:to>
                                        <p:strVal val="visible"/>
                                      </p:to>
                                    </p:set>
                                    <p:animEffect transition="in" filter="fade">
                                      <p:cBhvr>
                                        <p:cTn id="12" dur="2000"/>
                                        <p:tgtEl>
                                          <p:spTgt spid="2078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7876"/>
                                        </p:tgtEl>
                                        <p:attrNameLst>
                                          <p:attrName>style.visibility</p:attrName>
                                        </p:attrNameLst>
                                      </p:cBhvr>
                                      <p:to>
                                        <p:strVal val="visible"/>
                                      </p:to>
                                    </p:set>
                                    <p:animEffect transition="in" filter="fade">
                                      <p:cBhvr>
                                        <p:cTn id="17" dur="2000"/>
                                        <p:tgtEl>
                                          <p:spTgt spid="2078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877"/>
                                        </p:tgtEl>
                                        <p:attrNameLst>
                                          <p:attrName>style.visibility</p:attrName>
                                        </p:attrNameLst>
                                      </p:cBhvr>
                                      <p:to>
                                        <p:strVal val="visible"/>
                                      </p:to>
                                    </p:set>
                                    <p:animEffect transition="in" filter="fade">
                                      <p:cBhvr>
                                        <p:cTn id="22" dur="2000"/>
                                        <p:tgtEl>
                                          <p:spTgt spid="207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44) </a:t>
            </a:r>
            <a:r>
              <a:rPr lang="fr-FR" sz="4000" dirty="0" smtClean="0">
                <a:latin typeface="+mj-lt"/>
                <a:ea typeface="+mj-ea"/>
                <a:cs typeface="+mj-cs"/>
              </a:rPr>
              <a:t>Calcul du travail et de la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442) Transformation isobare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185349" name="Object 3"/>
          <p:cNvGraphicFramePr>
            <a:graphicFrameLocks noChangeAspect="1"/>
          </p:cNvGraphicFramePr>
          <p:nvPr/>
        </p:nvGraphicFramePr>
        <p:xfrm>
          <a:off x="4427984" y="2420888"/>
          <a:ext cx="4346575" cy="762000"/>
        </p:xfrm>
        <a:graphic>
          <a:graphicData uri="http://schemas.openxmlformats.org/presentationml/2006/ole">
            <p:oleObj spid="_x0000_s220162" name="Équation" r:id="rId3" imgW="1269720" imgH="228600" progId="Equation.3">
              <p:embed/>
            </p:oleObj>
          </a:graphicData>
        </a:graphic>
      </p:graphicFrame>
      <p:grpSp>
        <p:nvGrpSpPr>
          <p:cNvPr id="53" name="Groupe 52"/>
          <p:cNvGrpSpPr/>
          <p:nvPr/>
        </p:nvGrpSpPr>
        <p:grpSpPr>
          <a:xfrm>
            <a:off x="0" y="2204864"/>
            <a:ext cx="4211960" cy="2888942"/>
            <a:chOff x="0" y="2204864"/>
            <a:chExt cx="4211960" cy="2888942"/>
          </a:xfrm>
        </p:grpSpPr>
        <p:cxnSp>
          <p:nvCxnSpPr>
            <p:cNvPr id="16" name="Connecteur droit 15"/>
            <p:cNvCxnSpPr/>
            <p:nvPr/>
          </p:nvCxnSpPr>
          <p:spPr>
            <a:xfrm flipH="1">
              <a:off x="1835696" y="3356992"/>
              <a:ext cx="576064" cy="1224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flipH="1">
              <a:off x="2555776" y="2924944"/>
              <a:ext cx="1656184" cy="86409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2" name="Groupe 11"/>
            <p:cNvGrpSpPr/>
            <p:nvPr/>
          </p:nvGrpSpPr>
          <p:grpSpPr>
            <a:xfrm>
              <a:off x="1115616" y="2564904"/>
              <a:ext cx="2448272" cy="2016224"/>
              <a:chOff x="1115616" y="2564904"/>
              <a:chExt cx="2448272" cy="2016224"/>
            </a:xfrm>
          </p:grpSpPr>
          <p:cxnSp>
            <p:nvCxnSpPr>
              <p:cNvPr id="8" name="Connecteur droit avec flèche 7"/>
              <p:cNvCxnSpPr/>
              <p:nvPr/>
            </p:nvCxnSpPr>
            <p:spPr>
              <a:xfrm flipV="1">
                <a:off x="1115616" y="2564904"/>
                <a:ext cx="0" cy="20162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1115616" y="4581128"/>
                <a:ext cx="244827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a:xfrm>
              <a:off x="1619672" y="3356992"/>
              <a:ext cx="864096" cy="122413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p:cNvCxnSpPr>
              <a:endCxn id="13" idx="2"/>
            </p:cNvCxnSpPr>
            <p:nvPr/>
          </p:nvCxnSpPr>
          <p:spPr>
            <a:xfrm flipH="1">
              <a:off x="2051720" y="3717032"/>
              <a:ext cx="432048"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a:off x="1619672" y="3356992"/>
              <a:ext cx="576064" cy="1224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p:cNvCxnSpPr>
              <a:stCxn id="13" idx="0"/>
            </p:cNvCxnSpPr>
            <p:nvPr/>
          </p:nvCxnSpPr>
          <p:spPr>
            <a:xfrm flipH="1">
              <a:off x="1619672" y="3356992"/>
              <a:ext cx="360000" cy="7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H="1">
              <a:off x="1619672" y="3356992"/>
              <a:ext cx="18000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H="1">
              <a:off x="2267744" y="4221088"/>
              <a:ext cx="180000" cy="360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e 32"/>
            <p:cNvGrpSpPr/>
            <p:nvPr/>
          </p:nvGrpSpPr>
          <p:grpSpPr>
            <a:xfrm>
              <a:off x="1814488" y="3356992"/>
              <a:ext cx="504056" cy="1015663"/>
              <a:chOff x="1259632" y="1772816"/>
              <a:chExt cx="504056" cy="1015663"/>
            </a:xfrm>
          </p:grpSpPr>
          <p:sp>
            <p:nvSpPr>
              <p:cNvPr id="28" name="Ellipse 27"/>
              <p:cNvSpPr/>
              <p:nvPr/>
            </p:nvSpPr>
            <p:spPr>
              <a:xfrm>
                <a:off x="1259632" y="2164606"/>
                <a:ext cx="504056" cy="360040"/>
              </a:xfrm>
              <a:prstGeom prst="ellipse">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p:cNvSpPr txBox="1"/>
              <p:nvPr/>
            </p:nvSpPr>
            <p:spPr>
              <a:xfrm>
                <a:off x="1312590" y="1772816"/>
                <a:ext cx="432048" cy="1015663"/>
              </a:xfrm>
              <a:prstGeom prst="rect">
                <a:avLst/>
              </a:prstGeom>
              <a:noFill/>
            </p:spPr>
            <p:txBody>
              <a:bodyPr wrap="square" rtlCol="0">
                <a:spAutoFit/>
              </a:bodyPr>
              <a:lstStyle/>
              <a:p>
                <a:r>
                  <a:rPr lang="fr-FR" sz="6000" dirty="0" smtClean="0"/>
                  <a:t>-</a:t>
                </a:r>
                <a:endParaRPr lang="fr-FR" sz="6000" dirty="0"/>
              </a:p>
            </p:txBody>
          </p:sp>
        </p:grpSp>
        <p:cxnSp>
          <p:nvCxnSpPr>
            <p:cNvPr id="35" name="Connecteur droit avec flèche 34"/>
            <p:cNvCxnSpPr/>
            <p:nvPr/>
          </p:nvCxnSpPr>
          <p:spPr>
            <a:xfrm>
              <a:off x="1609130" y="3356992"/>
              <a:ext cx="54215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a:off x="1952030" y="3356992"/>
              <a:ext cx="542156"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1335956" y="2979936"/>
              <a:ext cx="288032" cy="523220"/>
            </a:xfrm>
            <a:prstGeom prst="rect">
              <a:avLst/>
            </a:prstGeom>
            <a:noFill/>
          </p:spPr>
          <p:txBody>
            <a:bodyPr wrap="square" rtlCol="0">
              <a:spAutoFit/>
            </a:bodyPr>
            <a:lstStyle/>
            <a:p>
              <a:r>
                <a:rPr lang="fr-FR" sz="2800" dirty="0" smtClean="0"/>
                <a:t>1</a:t>
              </a:r>
              <a:endParaRPr lang="fr-FR" sz="2800" dirty="0"/>
            </a:p>
          </p:txBody>
        </p:sp>
        <p:sp>
          <p:nvSpPr>
            <p:cNvPr id="41" name="ZoneTexte 40"/>
            <p:cNvSpPr txBox="1"/>
            <p:nvPr/>
          </p:nvSpPr>
          <p:spPr>
            <a:xfrm>
              <a:off x="2416076" y="2996952"/>
              <a:ext cx="288032" cy="523220"/>
            </a:xfrm>
            <a:prstGeom prst="rect">
              <a:avLst/>
            </a:prstGeom>
            <a:noFill/>
          </p:spPr>
          <p:txBody>
            <a:bodyPr wrap="square" rtlCol="0">
              <a:spAutoFit/>
            </a:bodyPr>
            <a:lstStyle/>
            <a:p>
              <a:r>
                <a:rPr lang="fr-FR" sz="2800" dirty="0" smtClean="0"/>
                <a:t>2</a:t>
              </a:r>
              <a:endParaRPr lang="fr-FR" sz="2800" dirty="0"/>
            </a:p>
          </p:txBody>
        </p:sp>
        <p:cxnSp>
          <p:nvCxnSpPr>
            <p:cNvPr id="43" name="Connecteur droit avec flèche 42"/>
            <p:cNvCxnSpPr/>
            <p:nvPr/>
          </p:nvCxnSpPr>
          <p:spPr>
            <a:xfrm>
              <a:off x="2483768" y="3861048"/>
              <a:ext cx="0" cy="2160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rot="5400000">
              <a:off x="2015716" y="4473116"/>
              <a:ext cx="0" cy="2160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flipV="1">
              <a:off x="1619672" y="3880098"/>
              <a:ext cx="0" cy="2160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683568" y="2204864"/>
              <a:ext cx="288032" cy="523220"/>
            </a:xfrm>
            <a:prstGeom prst="rect">
              <a:avLst/>
            </a:prstGeom>
            <a:noFill/>
          </p:spPr>
          <p:txBody>
            <a:bodyPr wrap="square" rtlCol="0">
              <a:spAutoFit/>
            </a:bodyPr>
            <a:lstStyle/>
            <a:p>
              <a:r>
                <a:rPr lang="fr-FR" sz="2800" dirty="0" smtClean="0"/>
                <a:t>P</a:t>
              </a:r>
              <a:endParaRPr lang="fr-FR" sz="2800" dirty="0"/>
            </a:p>
          </p:txBody>
        </p:sp>
        <p:sp>
          <p:nvSpPr>
            <p:cNvPr id="47" name="ZoneTexte 46"/>
            <p:cNvSpPr txBox="1"/>
            <p:nvPr/>
          </p:nvSpPr>
          <p:spPr>
            <a:xfrm>
              <a:off x="3635896" y="4293096"/>
              <a:ext cx="288032" cy="523220"/>
            </a:xfrm>
            <a:prstGeom prst="rect">
              <a:avLst/>
            </a:prstGeom>
            <a:noFill/>
          </p:spPr>
          <p:txBody>
            <a:bodyPr wrap="square" rtlCol="0">
              <a:spAutoFit/>
            </a:bodyPr>
            <a:lstStyle/>
            <a:p>
              <a:r>
                <a:rPr lang="fr-FR" sz="2800" dirty="0" smtClean="0"/>
                <a:t>V</a:t>
              </a:r>
              <a:endParaRPr lang="fr-FR" sz="2800" dirty="0"/>
            </a:p>
          </p:txBody>
        </p:sp>
        <p:sp>
          <p:nvSpPr>
            <p:cNvPr id="48" name="ZoneTexte 47"/>
            <p:cNvSpPr txBox="1"/>
            <p:nvPr/>
          </p:nvSpPr>
          <p:spPr>
            <a:xfrm>
              <a:off x="1437556" y="4549378"/>
              <a:ext cx="576064" cy="523220"/>
            </a:xfrm>
            <a:prstGeom prst="rect">
              <a:avLst/>
            </a:prstGeom>
            <a:noFill/>
          </p:spPr>
          <p:txBody>
            <a:bodyPr wrap="square" rtlCol="0">
              <a:spAutoFit/>
            </a:bodyPr>
            <a:lstStyle/>
            <a:p>
              <a:r>
                <a:rPr lang="fr-FR" sz="2800" dirty="0" smtClean="0"/>
                <a:t>V</a:t>
              </a:r>
              <a:r>
                <a:rPr lang="fr-FR" sz="2800" baseline="-25000" dirty="0" smtClean="0"/>
                <a:t>1</a:t>
              </a:r>
              <a:endParaRPr lang="fr-FR" sz="2800" baseline="-25000" dirty="0"/>
            </a:p>
          </p:txBody>
        </p:sp>
        <p:sp>
          <p:nvSpPr>
            <p:cNvPr id="49" name="ZoneTexte 48"/>
            <p:cNvSpPr txBox="1"/>
            <p:nvPr/>
          </p:nvSpPr>
          <p:spPr>
            <a:xfrm>
              <a:off x="2255044" y="4570586"/>
              <a:ext cx="576064" cy="523220"/>
            </a:xfrm>
            <a:prstGeom prst="rect">
              <a:avLst/>
            </a:prstGeom>
            <a:noFill/>
          </p:spPr>
          <p:txBody>
            <a:bodyPr wrap="square" rtlCol="0">
              <a:spAutoFit/>
            </a:bodyPr>
            <a:lstStyle/>
            <a:p>
              <a:r>
                <a:rPr lang="fr-FR" sz="2800" dirty="0" smtClean="0"/>
                <a:t>V</a:t>
              </a:r>
              <a:r>
                <a:rPr lang="fr-FR" sz="2800" baseline="-25000" dirty="0" smtClean="0"/>
                <a:t>2</a:t>
              </a:r>
              <a:endParaRPr lang="fr-FR" sz="2800" baseline="-25000" dirty="0"/>
            </a:p>
          </p:txBody>
        </p:sp>
        <p:sp>
          <p:nvSpPr>
            <p:cNvPr id="50" name="ZoneTexte 49"/>
            <p:cNvSpPr txBox="1"/>
            <p:nvPr/>
          </p:nvSpPr>
          <p:spPr>
            <a:xfrm>
              <a:off x="0" y="2996952"/>
              <a:ext cx="1080120" cy="523220"/>
            </a:xfrm>
            <a:prstGeom prst="rect">
              <a:avLst/>
            </a:prstGeom>
            <a:noFill/>
          </p:spPr>
          <p:txBody>
            <a:bodyPr wrap="square" rtlCol="0">
              <a:spAutoFit/>
            </a:bodyPr>
            <a:lstStyle/>
            <a:p>
              <a:r>
                <a:rPr lang="fr-FR" sz="2800" dirty="0" smtClean="0"/>
                <a:t>P</a:t>
              </a:r>
              <a:r>
                <a:rPr lang="fr-FR" sz="2800" baseline="-25000" dirty="0" smtClean="0"/>
                <a:t>1</a:t>
              </a:r>
              <a:r>
                <a:rPr lang="fr-FR" sz="2800" dirty="0" smtClean="0"/>
                <a:t>= P</a:t>
              </a:r>
              <a:r>
                <a:rPr lang="fr-FR" sz="2800" baseline="-25000" dirty="0" smtClean="0"/>
                <a:t>2</a:t>
              </a:r>
              <a:endParaRPr lang="fr-FR" sz="2800" baseline="-25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349"/>
                                        </p:tgtEl>
                                        <p:attrNameLst>
                                          <p:attrName>style.visibility</p:attrName>
                                        </p:attrNameLst>
                                      </p:cBhvr>
                                      <p:to>
                                        <p:strVal val="visible"/>
                                      </p:to>
                                    </p:set>
                                    <p:animEffect transition="in" filter="fade">
                                      <p:cBhvr>
                                        <p:cTn id="7" dur="2000"/>
                                        <p:tgtEl>
                                          <p:spTgt spid="185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44) </a:t>
            </a:r>
            <a:r>
              <a:rPr lang="fr-FR" sz="4000" dirty="0" smtClean="0">
                <a:latin typeface="+mj-lt"/>
                <a:ea typeface="+mj-ea"/>
                <a:cs typeface="+mj-cs"/>
              </a:rPr>
              <a:t>Calcul du travail et de la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442) Transformation isobare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220164" name="Object 4"/>
          <p:cNvGraphicFramePr>
            <a:graphicFrameLocks noChangeAspect="1"/>
          </p:cNvGraphicFramePr>
          <p:nvPr/>
        </p:nvGraphicFramePr>
        <p:xfrm>
          <a:off x="4644008" y="5589240"/>
          <a:ext cx="4043362" cy="762000"/>
        </p:xfrm>
        <a:graphic>
          <a:graphicData uri="http://schemas.openxmlformats.org/presentationml/2006/ole">
            <p:oleObj spid="_x0000_s221188" name="Équation" r:id="rId4" imgW="1180800" imgH="228600" progId="Equation.3">
              <p:embed/>
            </p:oleObj>
          </a:graphicData>
        </a:graphic>
      </p:graphicFrame>
      <p:pic>
        <p:nvPicPr>
          <p:cNvPr id="33" name="Picture 3"/>
          <p:cNvPicPr>
            <a:picLocks noChangeAspect="1" noChangeArrowheads="1"/>
          </p:cNvPicPr>
          <p:nvPr/>
        </p:nvPicPr>
        <p:blipFill>
          <a:blip r:embed="rId5" cstate="print"/>
          <a:srcRect l="55616" t="42174" r="32571" b="44001"/>
          <a:stretch>
            <a:fillRect/>
          </a:stretch>
        </p:blipFill>
        <p:spPr bwMode="auto">
          <a:xfrm>
            <a:off x="251520" y="3302416"/>
            <a:ext cx="3960440" cy="2607290"/>
          </a:xfrm>
          <a:prstGeom prst="rect">
            <a:avLst/>
          </a:prstGeom>
          <a:noFill/>
          <a:ln w="9525">
            <a:noFill/>
            <a:miter lim="800000"/>
            <a:headEnd/>
            <a:tailEnd/>
          </a:ln>
        </p:spPr>
      </p:pic>
      <p:pic>
        <p:nvPicPr>
          <p:cNvPr id="34" name="Picture 3"/>
          <p:cNvPicPr>
            <a:picLocks noChangeAspect="1" noChangeArrowheads="1"/>
          </p:cNvPicPr>
          <p:nvPr/>
        </p:nvPicPr>
        <p:blipFill>
          <a:blip r:embed="rId5" cstate="print"/>
          <a:srcRect l="53549" t="21700" r="21940" b="57301"/>
          <a:stretch>
            <a:fillRect/>
          </a:stretch>
        </p:blipFill>
        <p:spPr bwMode="auto">
          <a:xfrm>
            <a:off x="467544" y="1340768"/>
            <a:ext cx="5328592" cy="2567996"/>
          </a:xfrm>
          <a:prstGeom prst="rect">
            <a:avLst/>
          </a:prstGeom>
          <a:noFill/>
          <a:ln w="9525">
            <a:noFill/>
            <a:miter lim="800000"/>
            <a:headEnd/>
            <a:tailEnd/>
          </a:ln>
        </p:spPr>
      </p:pic>
      <p:sp>
        <p:nvSpPr>
          <p:cNvPr id="36" name="Rectangle 35"/>
          <p:cNvSpPr/>
          <p:nvPr/>
        </p:nvSpPr>
        <p:spPr>
          <a:xfrm>
            <a:off x="3958432" y="2132856"/>
            <a:ext cx="100811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21189" name="Object 3"/>
          <p:cNvGraphicFramePr>
            <a:graphicFrameLocks noChangeAspect="1"/>
          </p:cNvGraphicFramePr>
          <p:nvPr/>
        </p:nvGraphicFramePr>
        <p:xfrm>
          <a:off x="4067944" y="1916832"/>
          <a:ext cx="3891649" cy="682247"/>
        </p:xfrm>
        <a:graphic>
          <a:graphicData uri="http://schemas.openxmlformats.org/presentationml/2006/ole">
            <p:oleObj spid="_x0000_s221189" name="Équation" r:id="rId6" imgW="1269720" imgH="228600" progId="Equation.3">
              <p:embed/>
            </p:oleObj>
          </a:graphicData>
        </a:graphic>
      </p:graphicFrame>
      <p:graphicFrame>
        <p:nvGraphicFramePr>
          <p:cNvPr id="221190" name="Object 6"/>
          <p:cNvGraphicFramePr>
            <a:graphicFrameLocks noChangeAspect="1"/>
          </p:cNvGraphicFramePr>
          <p:nvPr/>
        </p:nvGraphicFramePr>
        <p:xfrm>
          <a:off x="4283968" y="3717032"/>
          <a:ext cx="3483744" cy="644855"/>
        </p:xfrm>
        <a:graphic>
          <a:graphicData uri="http://schemas.openxmlformats.org/presentationml/2006/ole">
            <p:oleObj spid="_x0000_s221190" name="Équation" r:id="rId7" imgW="1269720" imgH="241200" progId="Equation.3">
              <p:embed/>
            </p:oleObj>
          </a:graphicData>
        </a:graphic>
      </p:graphicFrame>
      <p:sp>
        <p:nvSpPr>
          <p:cNvPr id="42" name="Rectangle 41"/>
          <p:cNvSpPr/>
          <p:nvPr/>
        </p:nvSpPr>
        <p:spPr>
          <a:xfrm>
            <a:off x="3779912" y="3212976"/>
            <a:ext cx="1152128"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 name="Connecteur droit avec flèche 51"/>
          <p:cNvCxnSpPr/>
          <p:nvPr/>
        </p:nvCxnSpPr>
        <p:spPr>
          <a:xfrm flipH="1" flipV="1">
            <a:off x="4499992" y="3212976"/>
            <a:ext cx="144016"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5940152" y="4725144"/>
            <a:ext cx="648072" cy="523220"/>
          </a:xfrm>
          <a:prstGeom prst="rect">
            <a:avLst/>
          </a:prstGeom>
          <a:noFill/>
        </p:spPr>
        <p:txBody>
          <a:bodyPr wrap="square" rtlCol="0">
            <a:spAutoFit/>
          </a:bodyPr>
          <a:lstStyle/>
          <a:p>
            <a:pPr algn="ctr"/>
            <a:r>
              <a:rPr lang="fr-FR" sz="2800" dirty="0" smtClean="0"/>
              <a:t>ET</a:t>
            </a:r>
            <a:endParaRPr lang="fr-FR" sz="2800" dirty="0"/>
          </a:p>
        </p:txBody>
      </p:sp>
      <p:graphicFrame>
        <p:nvGraphicFramePr>
          <p:cNvPr id="221191" name="Object 7"/>
          <p:cNvGraphicFramePr>
            <a:graphicFrameLocks noChangeAspect="1"/>
          </p:cNvGraphicFramePr>
          <p:nvPr/>
        </p:nvGraphicFramePr>
        <p:xfrm>
          <a:off x="755576" y="5661248"/>
          <a:ext cx="2682875" cy="1004888"/>
        </p:xfrm>
        <a:graphic>
          <a:graphicData uri="http://schemas.openxmlformats.org/presentationml/2006/ole">
            <p:oleObj spid="_x0000_s221191" name="Équation" r:id="rId8" imgW="1155600" imgH="431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189"/>
                                        </p:tgtEl>
                                        <p:attrNameLst>
                                          <p:attrName>style.visibility</p:attrName>
                                        </p:attrNameLst>
                                      </p:cBhvr>
                                      <p:to>
                                        <p:strVal val="visible"/>
                                      </p:to>
                                    </p:set>
                                    <p:animEffect transition="in" filter="fade">
                                      <p:cBhvr>
                                        <p:cTn id="7" dur="2000"/>
                                        <p:tgtEl>
                                          <p:spTgt spid="2211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190"/>
                                        </p:tgtEl>
                                        <p:attrNameLst>
                                          <p:attrName>style.visibility</p:attrName>
                                        </p:attrNameLst>
                                      </p:cBhvr>
                                      <p:to>
                                        <p:strVal val="visible"/>
                                      </p:to>
                                    </p:set>
                                    <p:animEffect transition="in" filter="fade">
                                      <p:cBhvr>
                                        <p:cTn id="12" dur="2000"/>
                                        <p:tgtEl>
                                          <p:spTgt spid="2211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0164"/>
                                        </p:tgtEl>
                                        <p:attrNameLst>
                                          <p:attrName>style.visibility</p:attrName>
                                        </p:attrNameLst>
                                      </p:cBhvr>
                                      <p:to>
                                        <p:strVal val="visible"/>
                                      </p:to>
                                    </p:set>
                                    <p:animEffect transition="in" filter="fade">
                                      <p:cBhvr>
                                        <p:cTn id="17" dur="2000"/>
                                        <p:tgtEl>
                                          <p:spTgt spid="2201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1191"/>
                                        </p:tgtEl>
                                        <p:attrNameLst>
                                          <p:attrName>style.visibility</p:attrName>
                                        </p:attrNameLst>
                                      </p:cBhvr>
                                      <p:to>
                                        <p:strVal val="visible"/>
                                      </p:to>
                                    </p:set>
                                    <p:animEffect transition="in" filter="fade">
                                      <p:cBhvr>
                                        <p:cTn id="22" dur="2000"/>
                                        <p:tgtEl>
                                          <p:spTgt spid="221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44) </a:t>
            </a:r>
            <a:r>
              <a:rPr lang="fr-FR" sz="4000" dirty="0" smtClean="0">
                <a:latin typeface="+mj-lt"/>
                <a:ea typeface="+mj-ea"/>
                <a:cs typeface="+mj-cs"/>
              </a:rPr>
              <a:t>Calcul du travail et de la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443) Transformation isotherme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186374" name="Object 3"/>
          <p:cNvGraphicFramePr>
            <a:graphicFrameLocks noChangeAspect="1"/>
          </p:cNvGraphicFramePr>
          <p:nvPr/>
        </p:nvGraphicFramePr>
        <p:xfrm>
          <a:off x="3995936" y="3140968"/>
          <a:ext cx="4246885" cy="1327335"/>
        </p:xfrm>
        <a:graphic>
          <a:graphicData uri="http://schemas.openxmlformats.org/presentationml/2006/ole">
            <p:oleObj spid="_x0000_s222210" name="Équation" r:id="rId3" imgW="1346040" imgH="431640" progId="Equation.3">
              <p:embed/>
            </p:oleObj>
          </a:graphicData>
        </a:graphic>
      </p:graphicFrame>
      <p:graphicFrame>
        <p:nvGraphicFramePr>
          <p:cNvPr id="186375" name="Object 3"/>
          <p:cNvGraphicFramePr>
            <a:graphicFrameLocks noChangeAspect="1"/>
          </p:cNvGraphicFramePr>
          <p:nvPr/>
        </p:nvGraphicFramePr>
        <p:xfrm>
          <a:off x="4139952" y="1268760"/>
          <a:ext cx="4015557" cy="1279280"/>
        </p:xfrm>
        <a:graphic>
          <a:graphicData uri="http://schemas.openxmlformats.org/presentationml/2006/ole">
            <p:oleObj spid="_x0000_s222211" name="Équation" r:id="rId4" imgW="1320480" imgH="431640" progId="Equation.3">
              <p:embed/>
            </p:oleObj>
          </a:graphicData>
        </a:graphic>
      </p:graphicFrame>
      <p:graphicFrame>
        <p:nvGraphicFramePr>
          <p:cNvPr id="186376" name="Object 3"/>
          <p:cNvGraphicFramePr>
            <a:graphicFrameLocks noChangeAspect="1"/>
          </p:cNvGraphicFramePr>
          <p:nvPr/>
        </p:nvGraphicFramePr>
        <p:xfrm>
          <a:off x="2123728" y="5229200"/>
          <a:ext cx="6423100" cy="1281793"/>
        </p:xfrm>
        <a:graphic>
          <a:graphicData uri="http://schemas.openxmlformats.org/presentationml/2006/ole">
            <p:oleObj spid="_x0000_s222212" name="Équation" r:id="rId5" imgW="2108160" imgH="431640" progId="Equation.3">
              <p:embed/>
            </p:oleObj>
          </a:graphicData>
        </a:graphic>
      </p:graphicFrame>
      <p:grpSp>
        <p:nvGrpSpPr>
          <p:cNvPr id="53" name="Groupe 52"/>
          <p:cNvGrpSpPr/>
          <p:nvPr/>
        </p:nvGrpSpPr>
        <p:grpSpPr>
          <a:xfrm>
            <a:off x="755576" y="1785725"/>
            <a:ext cx="3168352" cy="3308081"/>
            <a:chOff x="755576" y="1785725"/>
            <a:chExt cx="3168352" cy="3308081"/>
          </a:xfrm>
        </p:grpSpPr>
        <p:cxnSp>
          <p:nvCxnSpPr>
            <p:cNvPr id="26" name="Connecteur droit avec flèche 25"/>
            <p:cNvCxnSpPr/>
            <p:nvPr/>
          </p:nvCxnSpPr>
          <p:spPr>
            <a:xfrm flipH="1">
              <a:off x="2771800" y="3861048"/>
              <a:ext cx="1080120" cy="1440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1835696" y="3356992"/>
              <a:ext cx="576064" cy="1224136"/>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e 11"/>
            <p:cNvGrpSpPr/>
            <p:nvPr/>
          </p:nvGrpSpPr>
          <p:grpSpPr>
            <a:xfrm>
              <a:off x="1115616" y="2564904"/>
              <a:ext cx="2448272" cy="2016224"/>
              <a:chOff x="1115616" y="2564904"/>
              <a:chExt cx="2448272" cy="2016224"/>
            </a:xfrm>
          </p:grpSpPr>
          <p:cxnSp>
            <p:nvCxnSpPr>
              <p:cNvPr id="35" name="Connecteur droit avec flèche 34"/>
              <p:cNvCxnSpPr/>
              <p:nvPr/>
            </p:nvCxnSpPr>
            <p:spPr>
              <a:xfrm flipV="1">
                <a:off x="1115616" y="2564904"/>
                <a:ext cx="0" cy="2016224"/>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a:off x="1115616" y="4581128"/>
                <a:ext cx="244827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4" name="Connecteur droit 13"/>
            <p:cNvCxnSpPr/>
            <p:nvPr/>
          </p:nvCxnSpPr>
          <p:spPr>
            <a:xfrm flipH="1">
              <a:off x="2051720" y="3717032"/>
              <a:ext cx="432048"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1656000" y="3284984"/>
              <a:ext cx="576064" cy="1224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a:off x="1645550" y="3221602"/>
              <a:ext cx="396000" cy="79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a:off x="1656000" y="3132000"/>
              <a:ext cx="252000" cy="50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a:off x="2267744" y="4221088"/>
              <a:ext cx="180000" cy="360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e 32"/>
            <p:cNvGrpSpPr/>
            <p:nvPr/>
          </p:nvGrpSpPr>
          <p:grpSpPr>
            <a:xfrm>
              <a:off x="1835696" y="3501008"/>
              <a:ext cx="504056" cy="830997"/>
              <a:chOff x="1259632" y="1895648"/>
              <a:chExt cx="504056" cy="830997"/>
            </a:xfrm>
          </p:grpSpPr>
          <p:sp>
            <p:nvSpPr>
              <p:cNvPr id="33" name="Ellipse 32"/>
              <p:cNvSpPr/>
              <p:nvPr/>
            </p:nvSpPr>
            <p:spPr>
              <a:xfrm>
                <a:off x="1259632" y="2164606"/>
                <a:ext cx="504056" cy="360040"/>
              </a:xfrm>
              <a:prstGeom prst="ellipse">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p:cNvSpPr txBox="1"/>
              <p:nvPr/>
            </p:nvSpPr>
            <p:spPr>
              <a:xfrm>
                <a:off x="1271646" y="1895648"/>
                <a:ext cx="432048" cy="830997"/>
              </a:xfrm>
              <a:prstGeom prst="rect">
                <a:avLst/>
              </a:prstGeom>
              <a:noFill/>
            </p:spPr>
            <p:txBody>
              <a:bodyPr wrap="square" rtlCol="0">
                <a:spAutoFit/>
              </a:bodyPr>
              <a:lstStyle/>
              <a:p>
                <a:r>
                  <a:rPr lang="fr-FR" sz="4800" dirty="0" smtClean="0"/>
                  <a:t>+</a:t>
                </a:r>
                <a:endParaRPr lang="fr-FR" sz="4800" dirty="0"/>
              </a:p>
            </p:txBody>
          </p:sp>
        </p:grpSp>
        <p:sp>
          <p:nvSpPr>
            <p:cNvPr id="22" name="ZoneTexte 21"/>
            <p:cNvSpPr txBox="1"/>
            <p:nvPr/>
          </p:nvSpPr>
          <p:spPr>
            <a:xfrm>
              <a:off x="2483768" y="3068960"/>
              <a:ext cx="288032" cy="523220"/>
            </a:xfrm>
            <a:prstGeom prst="rect">
              <a:avLst/>
            </a:prstGeom>
            <a:noFill/>
          </p:spPr>
          <p:txBody>
            <a:bodyPr wrap="square" rtlCol="0">
              <a:spAutoFit/>
            </a:bodyPr>
            <a:lstStyle/>
            <a:p>
              <a:r>
                <a:rPr lang="fr-FR" sz="2800" dirty="0" smtClean="0"/>
                <a:t>1</a:t>
              </a:r>
              <a:endParaRPr lang="fr-FR" sz="2800" dirty="0"/>
            </a:p>
          </p:txBody>
        </p:sp>
        <p:sp>
          <p:nvSpPr>
            <p:cNvPr id="23" name="ZoneTexte 22"/>
            <p:cNvSpPr txBox="1"/>
            <p:nvPr/>
          </p:nvSpPr>
          <p:spPr>
            <a:xfrm>
              <a:off x="1331640" y="2132856"/>
              <a:ext cx="288032" cy="523220"/>
            </a:xfrm>
            <a:prstGeom prst="rect">
              <a:avLst/>
            </a:prstGeom>
            <a:noFill/>
          </p:spPr>
          <p:txBody>
            <a:bodyPr wrap="square" rtlCol="0">
              <a:spAutoFit/>
            </a:bodyPr>
            <a:lstStyle/>
            <a:p>
              <a:r>
                <a:rPr lang="fr-FR" sz="2800" dirty="0" smtClean="0"/>
                <a:t>2</a:t>
              </a:r>
              <a:endParaRPr lang="fr-FR" sz="2800" dirty="0"/>
            </a:p>
          </p:txBody>
        </p:sp>
        <p:cxnSp>
          <p:nvCxnSpPr>
            <p:cNvPr id="24" name="Connecteur droit avec flèche 23"/>
            <p:cNvCxnSpPr/>
            <p:nvPr/>
          </p:nvCxnSpPr>
          <p:spPr>
            <a:xfrm>
              <a:off x="1659198" y="3250480"/>
              <a:ext cx="0" cy="2160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rot="16200000" flipH="1">
              <a:off x="2015716" y="4473116"/>
              <a:ext cx="0" cy="2160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flipV="1">
              <a:off x="2475142" y="3880098"/>
              <a:ext cx="0" cy="2160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755576" y="2276872"/>
              <a:ext cx="288032" cy="523220"/>
            </a:xfrm>
            <a:prstGeom prst="rect">
              <a:avLst/>
            </a:prstGeom>
            <a:noFill/>
          </p:spPr>
          <p:txBody>
            <a:bodyPr wrap="square" rtlCol="0">
              <a:spAutoFit/>
            </a:bodyPr>
            <a:lstStyle/>
            <a:p>
              <a:r>
                <a:rPr lang="fr-FR" sz="2800" dirty="0" smtClean="0"/>
                <a:t>P</a:t>
              </a:r>
              <a:endParaRPr lang="fr-FR" sz="2800" dirty="0"/>
            </a:p>
          </p:txBody>
        </p:sp>
        <p:sp>
          <p:nvSpPr>
            <p:cNvPr id="29" name="ZoneTexte 28"/>
            <p:cNvSpPr txBox="1"/>
            <p:nvPr/>
          </p:nvSpPr>
          <p:spPr>
            <a:xfrm>
              <a:off x="3635896" y="4293096"/>
              <a:ext cx="288032" cy="523220"/>
            </a:xfrm>
            <a:prstGeom prst="rect">
              <a:avLst/>
            </a:prstGeom>
            <a:noFill/>
          </p:spPr>
          <p:txBody>
            <a:bodyPr wrap="square" rtlCol="0">
              <a:spAutoFit/>
            </a:bodyPr>
            <a:lstStyle/>
            <a:p>
              <a:r>
                <a:rPr lang="fr-FR" sz="2800" dirty="0" smtClean="0"/>
                <a:t>V</a:t>
              </a:r>
              <a:endParaRPr lang="fr-FR" sz="2800" dirty="0"/>
            </a:p>
          </p:txBody>
        </p:sp>
        <p:sp>
          <p:nvSpPr>
            <p:cNvPr id="30" name="ZoneTexte 29"/>
            <p:cNvSpPr txBox="1"/>
            <p:nvPr/>
          </p:nvSpPr>
          <p:spPr>
            <a:xfrm>
              <a:off x="1437556" y="4549378"/>
              <a:ext cx="576064" cy="523220"/>
            </a:xfrm>
            <a:prstGeom prst="rect">
              <a:avLst/>
            </a:prstGeom>
            <a:noFill/>
          </p:spPr>
          <p:txBody>
            <a:bodyPr wrap="square" rtlCol="0">
              <a:spAutoFit/>
            </a:bodyPr>
            <a:lstStyle/>
            <a:p>
              <a:r>
                <a:rPr lang="fr-FR" sz="2800" dirty="0" smtClean="0"/>
                <a:t>V</a:t>
              </a:r>
              <a:r>
                <a:rPr lang="fr-FR" sz="2800" baseline="-25000" dirty="0" smtClean="0"/>
                <a:t>2</a:t>
              </a:r>
              <a:endParaRPr lang="fr-FR" sz="2800" baseline="-25000" dirty="0"/>
            </a:p>
          </p:txBody>
        </p:sp>
        <p:sp>
          <p:nvSpPr>
            <p:cNvPr id="31" name="ZoneTexte 30"/>
            <p:cNvSpPr txBox="1"/>
            <p:nvPr/>
          </p:nvSpPr>
          <p:spPr>
            <a:xfrm>
              <a:off x="2255044" y="4570586"/>
              <a:ext cx="576064" cy="523220"/>
            </a:xfrm>
            <a:prstGeom prst="rect">
              <a:avLst/>
            </a:prstGeom>
            <a:noFill/>
          </p:spPr>
          <p:txBody>
            <a:bodyPr wrap="square" rtlCol="0">
              <a:spAutoFit/>
            </a:bodyPr>
            <a:lstStyle/>
            <a:p>
              <a:r>
                <a:rPr lang="fr-FR" sz="2800" dirty="0" smtClean="0"/>
                <a:t>V</a:t>
              </a:r>
              <a:r>
                <a:rPr lang="fr-FR" sz="2800" baseline="-25000" dirty="0" smtClean="0"/>
                <a:t>1</a:t>
              </a:r>
              <a:endParaRPr lang="fr-FR" sz="2800" baseline="-25000" dirty="0"/>
            </a:p>
          </p:txBody>
        </p:sp>
        <p:sp>
          <p:nvSpPr>
            <p:cNvPr id="32" name="ZoneTexte 31"/>
            <p:cNvSpPr txBox="1"/>
            <p:nvPr/>
          </p:nvSpPr>
          <p:spPr>
            <a:xfrm>
              <a:off x="2123728" y="2132856"/>
              <a:ext cx="1080120" cy="523220"/>
            </a:xfrm>
            <a:prstGeom prst="rect">
              <a:avLst/>
            </a:prstGeom>
            <a:noFill/>
          </p:spPr>
          <p:txBody>
            <a:bodyPr wrap="square" rtlCol="0">
              <a:spAutoFit/>
            </a:bodyPr>
            <a:lstStyle/>
            <a:p>
              <a:r>
                <a:rPr lang="fr-FR" sz="2800" dirty="0" smtClean="0"/>
                <a:t>T</a:t>
              </a:r>
              <a:r>
                <a:rPr lang="fr-FR" sz="2800" baseline="-25000" dirty="0" smtClean="0"/>
                <a:t>1</a:t>
              </a:r>
              <a:r>
                <a:rPr lang="fr-FR" sz="2800" dirty="0" smtClean="0"/>
                <a:t>= T</a:t>
              </a:r>
              <a:r>
                <a:rPr lang="fr-FR" sz="2800" baseline="-25000" dirty="0" smtClean="0"/>
                <a:t>2</a:t>
              </a:r>
              <a:endParaRPr lang="fr-FR" sz="2800" baseline="-25000" dirty="0"/>
            </a:p>
          </p:txBody>
        </p:sp>
        <p:sp>
          <p:nvSpPr>
            <p:cNvPr id="37" name="Arc 36"/>
            <p:cNvSpPr/>
            <p:nvPr/>
          </p:nvSpPr>
          <p:spPr>
            <a:xfrm rot="11149764">
              <a:off x="1659768" y="1785725"/>
              <a:ext cx="1751511" cy="1558356"/>
            </a:xfrm>
            <a:prstGeom prst="arc">
              <a:avLst>
                <a:gd name="adj1" fmla="val 16200000"/>
                <a:gd name="adj2" fmla="val 21418097"/>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1" name="Connecteur droit 40"/>
            <p:cNvCxnSpPr/>
            <p:nvPr/>
          </p:nvCxnSpPr>
          <p:spPr>
            <a:xfrm>
              <a:off x="1656000" y="2538592"/>
              <a:ext cx="0" cy="2088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flipH="1">
              <a:off x="2475374" y="3341176"/>
              <a:ext cx="0" cy="1260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H="1">
              <a:off x="1645550" y="3005578"/>
              <a:ext cx="144000"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flipH="1" flipV="1">
              <a:off x="1907704" y="3068960"/>
              <a:ext cx="144016" cy="1440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374"/>
                                        </p:tgtEl>
                                        <p:attrNameLst>
                                          <p:attrName>style.visibility</p:attrName>
                                        </p:attrNameLst>
                                      </p:cBhvr>
                                      <p:to>
                                        <p:strVal val="visible"/>
                                      </p:to>
                                    </p:set>
                                    <p:animEffect transition="in" filter="fade">
                                      <p:cBhvr>
                                        <p:cTn id="7" dur="2000"/>
                                        <p:tgtEl>
                                          <p:spTgt spid="1863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375"/>
                                        </p:tgtEl>
                                        <p:attrNameLst>
                                          <p:attrName>style.visibility</p:attrName>
                                        </p:attrNameLst>
                                      </p:cBhvr>
                                      <p:to>
                                        <p:strVal val="visible"/>
                                      </p:to>
                                    </p:set>
                                    <p:animEffect transition="in" filter="fade">
                                      <p:cBhvr>
                                        <p:cTn id="12" dur="2000"/>
                                        <p:tgtEl>
                                          <p:spTgt spid="1863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376"/>
                                        </p:tgtEl>
                                        <p:attrNameLst>
                                          <p:attrName>style.visibility</p:attrName>
                                        </p:attrNameLst>
                                      </p:cBhvr>
                                      <p:to>
                                        <p:strVal val="visible"/>
                                      </p:to>
                                    </p:set>
                                    <p:animEffect transition="in" filter="fade">
                                      <p:cBhvr>
                                        <p:cTn id="17" dur="2000"/>
                                        <p:tgtEl>
                                          <p:spTgt spid="186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44) </a:t>
            </a:r>
            <a:r>
              <a:rPr lang="fr-FR" sz="4000" dirty="0" smtClean="0">
                <a:latin typeface="+mj-lt"/>
                <a:ea typeface="+mj-ea"/>
                <a:cs typeface="+mj-cs"/>
              </a:rPr>
              <a:t>Calcul du travail et de la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443) Transformation isotherme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8" name="Picture 2"/>
          <p:cNvPicPr>
            <a:picLocks noChangeAspect="1" noChangeArrowheads="1"/>
          </p:cNvPicPr>
          <p:nvPr/>
        </p:nvPicPr>
        <p:blipFill>
          <a:blip r:embed="rId4" cstate="print"/>
          <a:srcRect l="51187" t="61165" r="30555" b="11535"/>
          <a:stretch>
            <a:fillRect/>
          </a:stretch>
        </p:blipFill>
        <p:spPr bwMode="auto">
          <a:xfrm>
            <a:off x="179512" y="1196752"/>
            <a:ext cx="4320480" cy="3633846"/>
          </a:xfrm>
          <a:prstGeom prst="rect">
            <a:avLst/>
          </a:prstGeom>
          <a:noFill/>
          <a:ln w="9525">
            <a:noFill/>
            <a:miter lim="800000"/>
            <a:headEnd/>
            <a:tailEnd/>
          </a:ln>
        </p:spPr>
      </p:pic>
      <p:sp>
        <p:nvSpPr>
          <p:cNvPr id="11" name="Rectangle 10"/>
          <p:cNvSpPr/>
          <p:nvPr/>
        </p:nvSpPr>
        <p:spPr>
          <a:xfrm>
            <a:off x="2843808" y="2276872"/>
            <a:ext cx="165618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23237" name="Object 3"/>
          <p:cNvGraphicFramePr>
            <a:graphicFrameLocks noChangeAspect="1"/>
          </p:cNvGraphicFramePr>
          <p:nvPr/>
        </p:nvGraphicFramePr>
        <p:xfrm>
          <a:off x="3131840" y="1988840"/>
          <a:ext cx="5713412" cy="1039812"/>
        </p:xfrm>
        <a:graphic>
          <a:graphicData uri="http://schemas.openxmlformats.org/presentationml/2006/ole">
            <p:oleObj spid="_x0000_s223237" name="Équation" r:id="rId5" imgW="2311200" imgH="431640" progId="Equation.3">
              <p:embed/>
            </p:oleObj>
          </a:graphicData>
        </a:graphic>
      </p:graphicFrame>
      <p:cxnSp>
        <p:nvCxnSpPr>
          <p:cNvPr id="14" name="Connecteur droit avec flèche 13"/>
          <p:cNvCxnSpPr/>
          <p:nvPr/>
        </p:nvCxnSpPr>
        <p:spPr>
          <a:xfrm flipH="1" flipV="1">
            <a:off x="2267744" y="3789040"/>
            <a:ext cx="936104" cy="720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23239" name="Object 4"/>
          <p:cNvGraphicFramePr>
            <a:graphicFrameLocks noChangeAspect="1"/>
          </p:cNvGraphicFramePr>
          <p:nvPr/>
        </p:nvGraphicFramePr>
        <p:xfrm>
          <a:off x="6156176" y="5949280"/>
          <a:ext cx="1651000" cy="593725"/>
        </p:xfrm>
        <a:graphic>
          <a:graphicData uri="http://schemas.openxmlformats.org/presentationml/2006/ole">
            <p:oleObj spid="_x0000_s223239" name="Équation" r:id="rId6" imgW="482400" imgH="177480" progId="Equation.3">
              <p:embed/>
            </p:oleObj>
          </a:graphicData>
        </a:graphic>
      </p:graphicFrame>
      <p:sp>
        <p:nvSpPr>
          <p:cNvPr id="18" name="ZoneTexte 17"/>
          <p:cNvSpPr txBox="1"/>
          <p:nvPr/>
        </p:nvSpPr>
        <p:spPr>
          <a:xfrm>
            <a:off x="6516216" y="5157192"/>
            <a:ext cx="648072" cy="523220"/>
          </a:xfrm>
          <a:prstGeom prst="rect">
            <a:avLst/>
          </a:prstGeom>
          <a:noFill/>
        </p:spPr>
        <p:txBody>
          <a:bodyPr wrap="square" rtlCol="0">
            <a:spAutoFit/>
          </a:bodyPr>
          <a:lstStyle/>
          <a:p>
            <a:pPr algn="ctr"/>
            <a:r>
              <a:rPr lang="fr-FR" sz="2800" dirty="0" smtClean="0"/>
              <a:t>ET</a:t>
            </a:r>
            <a:endParaRPr lang="fr-FR" sz="2800" dirty="0"/>
          </a:p>
        </p:txBody>
      </p:sp>
      <p:pic>
        <p:nvPicPr>
          <p:cNvPr id="9" name="Picture 2"/>
          <p:cNvPicPr>
            <a:picLocks noChangeAspect="1" noChangeArrowheads="1"/>
          </p:cNvPicPr>
          <p:nvPr/>
        </p:nvPicPr>
        <p:blipFill>
          <a:blip r:embed="rId4" cstate="print"/>
          <a:srcRect l="69445" t="61165" r="19905" b="23688"/>
          <a:stretch>
            <a:fillRect/>
          </a:stretch>
        </p:blipFill>
        <p:spPr bwMode="auto">
          <a:xfrm>
            <a:off x="467544" y="3933056"/>
            <a:ext cx="3150350" cy="2520280"/>
          </a:xfrm>
          <a:prstGeom prst="rect">
            <a:avLst/>
          </a:prstGeom>
          <a:noFill/>
          <a:ln w="9525">
            <a:noFill/>
            <a:miter lim="800000"/>
            <a:headEnd/>
            <a:tailEnd/>
          </a:ln>
        </p:spPr>
      </p:pic>
      <p:grpSp>
        <p:nvGrpSpPr>
          <p:cNvPr id="21" name="Groupe 20"/>
          <p:cNvGrpSpPr/>
          <p:nvPr/>
        </p:nvGrpSpPr>
        <p:grpSpPr>
          <a:xfrm>
            <a:off x="260146" y="4581128"/>
            <a:ext cx="360040" cy="1080120"/>
            <a:chOff x="260146" y="4725144"/>
            <a:chExt cx="360040" cy="1080120"/>
          </a:xfrm>
        </p:grpSpPr>
        <p:sp>
          <p:nvSpPr>
            <p:cNvPr id="19" name="ZoneTexte 18"/>
            <p:cNvSpPr txBox="1"/>
            <p:nvPr/>
          </p:nvSpPr>
          <p:spPr>
            <a:xfrm>
              <a:off x="260146" y="4725144"/>
              <a:ext cx="360040" cy="523220"/>
            </a:xfrm>
            <a:prstGeom prst="rect">
              <a:avLst/>
            </a:prstGeom>
            <a:solidFill>
              <a:schemeClr val="bg1"/>
            </a:solidFill>
          </p:spPr>
          <p:txBody>
            <a:bodyPr wrap="square" rtlCol="0">
              <a:spAutoFit/>
            </a:bodyPr>
            <a:lstStyle/>
            <a:p>
              <a:r>
                <a:rPr lang="fr-FR" sz="2800" dirty="0" smtClean="0"/>
                <a:t>P</a:t>
              </a:r>
              <a:endParaRPr lang="fr-FR" sz="2800" dirty="0"/>
            </a:p>
          </p:txBody>
        </p:sp>
        <p:sp>
          <p:nvSpPr>
            <p:cNvPr id="20" name="Rectangle 19"/>
            <p:cNvSpPr/>
            <p:nvPr/>
          </p:nvSpPr>
          <p:spPr>
            <a:xfrm>
              <a:off x="395536" y="5517232"/>
              <a:ext cx="144016"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aphicFrame>
        <p:nvGraphicFramePr>
          <p:cNvPr id="223238" name="Object 6"/>
          <p:cNvGraphicFramePr>
            <a:graphicFrameLocks noChangeAspect="1"/>
          </p:cNvGraphicFramePr>
          <p:nvPr/>
        </p:nvGraphicFramePr>
        <p:xfrm>
          <a:off x="3275856" y="3789040"/>
          <a:ext cx="5631284" cy="1123195"/>
        </p:xfrm>
        <a:graphic>
          <a:graphicData uri="http://schemas.openxmlformats.org/presentationml/2006/ole">
            <p:oleObj spid="_x0000_s223238" name="Équation" r:id="rId7" imgW="2108160" imgH="431640" progId="Equation.3">
              <p:embed/>
            </p:oleObj>
          </a:graphicData>
        </a:graphic>
      </p:graphicFrame>
      <p:graphicFrame>
        <p:nvGraphicFramePr>
          <p:cNvPr id="223240" name="Object 8"/>
          <p:cNvGraphicFramePr>
            <a:graphicFrameLocks noChangeAspect="1"/>
          </p:cNvGraphicFramePr>
          <p:nvPr/>
        </p:nvGraphicFramePr>
        <p:xfrm>
          <a:off x="1331640" y="6259900"/>
          <a:ext cx="2978150" cy="503238"/>
        </p:xfrm>
        <a:graphic>
          <a:graphicData uri="http://schemas.openxmlformats.org/presentationml/2006/ole">
            <p:oleObj spid="_x0000_s223240" name="Équation" r:id="rId8" imgW="1282680" imgH="2156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237"/>
                                        </p:tgtEl>
                                        <p:attrNameLst>
                                          <p:attrName>style.visibility</p:attrName>
                                        </p:attrNameLst>
                                      </p:cBhvr>
                                      <p:to>
                                        <p:strVal val="visible"/>
                                      </p:to>
                                    </p:set>
                                    <p:animEffect transition="in" filter="fade">
                                      <p:cBhvr>
                                        <p:cTn id="7" dur="2000"/>
                                        <p:tgtEl>
                                          <p:spTgt spid="2232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238"/>
                                        </p:tgtEl>
                                        <p:attrNameLst>
                                          <p:attrName>style.visibility</p:attrName>
                                        </p:attrNameLst>
                                      </p:cBhvr>
                                      <p:to>
                                        <p:strVal val="visible"/>
                                      </p:to>
                                    </p:set>
                                    <p:animEffect transition="in" filter="fade">
                                      <p:cBhvr>
                                        <p:cTn id="12" dur="2000"/>
                                        <p:tgtEl>
                                          <p:spTgt spid="2232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3239"/>
                                        </p:tgtEl>
                                        <p:attrNameLst>
                                          <p:attrName>style.visibility</p:attrName>
                                        </p:attrNameLst>
                                      </p:cBhvr>
                                      <p:to>
                                        <p:strVal val="visible"/>
                                      </p:to>
                                    </p:set>
                                    <p:animEffect transition="in" filter="fade">
                                      <p:cBhvr>
                                        <p:cTn id="17" dur="2000"/>
                                        <p:tgtEl>
                                          <p:spTgt spid="2232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3240"/>
                                        </p:tgtEl>
                                        <p:attrNameLst>
                                          <p:attrName>style.visibility</p:attrName>
                                        </p:attrNameLst>
                                      </p:cBhvr>
                                      <p:to>
                                        <p:strVal val="visible"/>
                                      </p:to>
                                    </p:set>
                                    <p:animEffect transition="in" filter="fade">
                                      <p:cBhvr>
                                        <p:cTn id="22" dur="2000"/>
                                        <p:tgtEl>
                                          <p:spTgt spid="223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44) </a:t>
            </a:r>
            <a:r>
              <a:rPr lang="fr-FR" sz="4000" dirty="0" smtClean="0">
                <a:latin typeface="+mj-lt"/>
                <a:ea typeface="+mj-ea"/>
                <a:cs typeface="+mj-cs"/>
              </a:rPr>
              <a:t>Calcul du travail et de la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444) Transformation adiabatique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graphicFrame>
        <p:nvGraphicFramePr>
          <p:cNvPr id="139268" name="Object 4"/>
          <p:cNvGraphicFramePr>
            <a:graphicFrameLocks noChangeAspect="1"/>
          </p:cNvGraphicFramePr>
          <p:nvPr/>
        </p:nvGraphicFramePr>
        <p:xfrm>
          <a:off x="3203848" y="4941168"/>
          <a:ext cx="3047234" cy="960564"/>
        </p:xfrm>
        <a:graphic>
          <a:graphicData uri="http://schemas.openxmlformats.org/presentationml/2006/ole">
            <p:oleObj spid="_x0000_s471042" name="Équation" r:id="rId3" imgW="583920" imgH="203040" progId="Equation.3">
              <p:embed/>
            </p:oleObj>
          </a:graphicData>
        </a:graphic>
      </p:graphicFrame>
      <p:graphicFrame>
        <p:nvGraphicFramePr>
          <p:cNvPr id="163844" name="Object 4"/>
          <p:cNvGraphicFramePr>
            <a:graphicFrameLocks noChangeAspect="1"/>
          </p:cNvGraphicFramePr>
          <p:nvPr/>
        </p:nvGraphicFramePr>
        <p:xfrm>
          <a:off x="6241092" y="6021965"/>
          <a:ext cx="2808312" cy="647395"/>
        </p:xfrm>
        <a:graphic>
          <a:graphicData uri="http://schemas.openxmlformats.org/presentationml/2006/ole">
            <p:oleObj spid="_x0000_s471043" name="Équation" r:id="rId4" imgW="749160" imgH="190440" progId="Equation.3">
              <p:embed/>
            </p:oleObj>
          </a:graphicData>
        </a:graphic>
      </p:graphicFrame>
      <p:graphicFrame>
        <p:nvGraphicFramePr>
          <p:cNvPr id="163845" name="Object 4"/>
          <p:cNvGraphicFramePr>
            <a:graphicFrameLocks noChangeAspect="1"/>
          </p:cNvGraphicFramePr>
          <p:nvPr/>
        </p:nvGraphicFramePr>
        <p:xfrm>
          <a:off x="107504" y="5877272"/>
          <a:ext cx="2727325" cy="746125"/>
        </p:xfrm>
        <a:graphic>
          <a:graphicData uri="http://schemas.openxmlformats.org/presentationml/2006/ole">
            <p:oleObj spid="_x0000_s471044" name="Équation" r:id="rId5" imgW="672840" imgH="203040" progId="Equation.3">
              <p:embed/>
            </p:oleObj>
          </a:graphicData>
        </a:graphic>
      </p:graphicFrame>
      <p:pic>
        <p:nvPicPr>
          <p:cNvPr id="163846" name="Picture 6"/>
          <p:cNvPicPr>
            <a:picLocks noChangeAspect="1" noChangeArrowheads="1"/>
          </p:cNvPicPr>
          <p:nvPr/>
        </p:nvPicPr>
        <p:blipFill>
          <a:blip r:embed="rId6" cstate="print"/>
          <a:srcRect/>
          <a:stretch>
            <a:fillRect/>
          </a:stretch>
        </p:blipFill>
        <p:spPr bwMode="auto">
          <a:xfrm>
            <a:off x="1907704" y="1978893"/>
            <a:ext cx="4962525" cy="2962275"/>
          </a:xfrm>
          <a:prstGeom prst="rect">
            <a:avLst/>
          </a:prstGeom>
          <a:noFill/>
          <a:ln w="9525">
            <a:noFill/>
            <a:miter lim="800000"/>
            <a:headEnd/>
            <a:tailEnd/>
          </a:ln>
        </p:spPr>
      </p:pic>
      <p:cxnSp>
        <p:nvCxnSpPr>
          <p:cNvPr id="18" name="Connecteur droit avec flèche 17"/>
          <p:cNvCxnSpPr/>
          <p:nvPr/>
        </p:nvCxnSpPr>
        <p:spPr>
          <a:xfrm flipH="1">
            <a:off x="2339752" y="2987005"/>
            <a:ext cx="2160240" cy="28803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251520" y="2770981"/>
            <a:ext cx="2088232" cy="954107"/>
          </a:xfrm>
          <a:prstGeom prst="rect">
            <a:avLst/>
          </a:prstGeom>
          <a:noFill/>
        </p:spPr>
        <p:txBody>
          <a:bodyPr wrap="square" rtlCol="0">
            <a:spAutoFit/>
          </a:bodyPr>
          <a:lstStyle/>
          <a:p>
            <a:pPr algn="ctr"/>
            <a:r>
              <a:rPr lang="fr-FR" sz="2800" dirty="0" smtClean="0"/>
              <a:t>Trajet A adiabatique</a:t>
            </a:r>
            <a:endParaRPr lang="fr-FR" sz="2800" dirty="0"/>
          </a:p>
        </p:txBody>
      </p:sp>
      <p:sp>
        <p:nvSpPr>
          <p:cNvPr id="25" name="ZoneTexte 24"/>
          <p:cNvSpPr txBox="1"/>
          <p:nvPr/>
        </p:nvSpPr>
        <p:spPr>
          <a:xfrm>
            <a:off x="2195736" y="2050901"/>
            <a:ext cx="360040" cy="523220"/>
          </a:xfrm>
          <a:prstGeom prst="rect">
            <a:avLst/>
          </a:prstGeom>
          <a:solidFill>
            <a:schemeClr val="bg1"/>
          </a:solidFill>
        </p:spPr>
        <p:txBody>
          <a:bodyPr wrap="square" rtlCol="0">
            <a:spAutoFit/>
          </a:bodyPr>
          <a:lstStyle/>
          <a:p>
            <a:r>
              <a:rPr lang="fr-FR" sz="2800" dirty="0" smtClean="0"/>
              <a:t>P</a:t>
            </a:r>
            <a:endParaRPr lang="fr-FR" sz="2800" dirty="0"/>
          </a:p>
        </p:txBody>
      </p:sp>
      <p:sp>
        <p:nvSpPr>
          <p:cNvPr id="26" name="ZoneTexte 25"/>
          <p:cNvSpPr txBox="1"/>
          <p:nvPr/>
        </p:nvSpPr>
        <p:spPr>
          <a:xfrm>
            <a:off x="4283968" y="1834877"/>
            <a:ext cx="360040" cy="523220"/>
          </a:xfrm>
          <a:prstGeom prst="rect">
            <a:avLst/>
          </a:prstGeom>
          <a:solidFill>
            <a:schemeClr val="bg1"/>
          </a:solidFill>
        </p:spPr>
        <p:txBody>
          <a:bodyPr wrap="square" rtlCol="0">
            <a:spAutoFit/>
          </a:bodyPr>
          <a:lstStyle/>
          <a:p>
            <a:r>
              <a:rPr lang="fr-FR" sz="2800" dirty="0" smtClean="0"/>
              <a:t>2</a:t>
            </a:r>
            <a:endParaRPr lang="fr-FR" sz="2800" dirty="0"/>
          </a:p>
        </p:txBody>
      </p:sp>
      <p:sp>
        <p:nvSpPr>
          <p:cNvPr id="27" name="ZoneTexte 26"/>
          <p:cNvSpPr txBox="1"/>
          <p:nvPr/>
        </p:nvSpPr>
        <p:spPr>
          <a:xfrm>
            <a:off x="5557524" y="4260561"/>
            <a:ext cx="360040" cy="523220"/>
          </a:xfrm>
          <a:prstGeom prst="rect">
            <a:avLst/>
          </a:prstGeom>
          <a:solidFill>
            <a:schemeClr val="bg1"/>
          </a:solidFill>
        </p:spPr>
        <p:txBody>
          <a:bodyPr wrap="square" rtlCol="0">
            <a:spAutoFit/>
          </a:bodyPr>
          <a:lstStyle/>
          <a:p>
            <a:r>
              <a:rPr lang="fr-FR" sz="2800" dirty="0" smtClean="0"/>
              <a:t>1</a:t>
            </a:r>
            <a:endParaRPr lang="fr-FR" sz="2800" dirty="0"/>
          </a:p>
        </p:txBody>
      </p:sp>
      <p:graphicFrame>
        <p:nvGraphicFramePr>
          <p:cNvPr id="203781" name="Object 4"/>
          <p:cNvGraphicFramePr>
            <a:graphicFrameLocks noChangeAspect="1"/>
          </p:cNvGraphicFramePr>
          <p:nvPr/>
        </p:nvGraphicFramePr>
        <p:xfrm>
          <a:off x="611560" y="3779093"/>
          <a:ext cx="1451323" cy="567807"/>
        </p:xfrm>
        <a:graphic>
          <a:graphicData uri="http://schemas.openxmlformats.org/presentationml/2006/ole">
            <p:oleObj spid="_x0000_s471045" name="Équation" r:id="rId7" imgW="571320" imgH="228600" progId="Equation.3">
              <p:embed/>
            </p:oleObj>
          </a:graphicData>
        </a:graphic>
      </p:graphicFrame>
      <p:sp>
        <p:nvSpPr>
          <p:cNvPr id="31" name="ZoneTexte 30"/>
          <p:cNvSpPr txBox="1"/>
          <p:nvPr/>
        </p:nvSpPr>
        <p:spPr>
          <a:xfrm>
            <a:off x="683568" y="1268760"/>
            <a:ext cx="7848872" cy="523220"/>
          </a:xfrm>
          <a:prstGeom prst="rect">
            <a:avLst/>
          </a:prstGeom>
          <a:noFill/>
        </p:spPr>
        <p:txBody>
          <a:bodyPr wrap="square" rtlCol="0">
            <a:spAutoFit/>
          </a:bodyPr>
          <a:lstStyle/>
          <a:p>
            <a:pPr algn="ctr"/>
            <a:r>
              <a:rPr lang="fr-FR" sz="2800" dirty="0" smtClean="0"/>
              <a:t>T varie alors que Q = 0</a:t>
            </a:r>
            <a:endParaRPr lang="fr-FR"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781"/>
                                        </p:tgtEl>
                                        <p:attrNameLst>
                                          <p:attrName>style.visibility</p:attrName>
                                        </p:attrNameLst>
                                      </p:cBhvr>
                                      <p:to>
                                        <p:strVal val="visible"/>
                                      </p:to>
                                    </p:set>
                                    <p:animEffect transition="in" filter="fade">
                                      <p:cBhvr>
                                        <p:cTn id="7" dur="2000"/>
                                        <p:tgtEl>
                                          <p:spTgt spid="2037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9268"/>
                                        </p:tgtEl>
                                        <p:attrNameLst>
                                          <p:attrName>style.visibility</p:attrName>
                                        </p:attrNameLst>
                                      </p:cBhvr>
                                      <p:to>
                                        <p:strVal val="visible"/>
                                      </p:to>
                                    </p:set>
                                    <p:animEffect transition="in" filter="fade">
                                      <p:cBhvr>
                                        <p:cTn id="17" dur="2000"/>
                                        <p:tgtEl>
                                          <p:spTgt spid="1392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845"/>
                                        </p:tgtEl>
                                        <p:attrNameLst>
                                          <p:attrName>style.visibility</p:attrName>
                                        </p:attrNameLst>
                                      </p:cBhvr>
                                      <p:to>
                                        <p:strVal val="visible"/>
                                      </p:to>
                                    </p:set>
                                    <p:animEffect transition="in" filter="fade">
                                      <p:cBhvr>
                                        <p:cTn id="22" dur="2000"/>
                                        <p:tgtEl>
                                          <p:spTgt spid="1638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844"/>
                                        </p:tgtEl>
                                        <p:attrNameLst>
                                          <p:attrName>style.visibility</p:attrName>
                                        </p:attrNameLst>
                                      </p:cBhvr>
                                      <p:to>
                                        <p:strVal val="visible"/>
                                      </p:to>
                                    </p:set>
                                    <p:animEffect transition="in" filter="fade">
                                      <p:cBhvr>
                                        <p:cTn id="27" dur="2000"/>
                                        <p:tgtEl>
                                          <p:spTgt spid="163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44) </a:t>
            </a:r>
            <a:r>
              <a:rPr lang="fr-FR" sz="4000" dirty="0" smtClean="0">
                <a:latin typeface="+mj-lt"/>
                <a:ea typeface="+mj-ea"/>
                <a:cs typeface="+mj-cs"/>
              </a:rPr>
              <a:t>Calcul du travail et de la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444) Transformation adiabatique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22" name="Picture 2"/>
          <p:cNvPicPr>
            <a:picLocks noChangeAspect="1" noChangeArrowheads="1"/>
          </p:cNvPicPr>
          <p:nvPr/>
        </p:nvPicPr>
        <p:blipFill>
          <a:blip r:embed="rId3" cstate="print"/>
          <a:srcRect l="51187" t="21700" r="29909" b="54377"/>
          <a:stretch>
            <a:fillRect/>
          </a:stretch>
        </p:blipFill>
        <p:spPr bwMode="auto">
          <a:xfrm>
            <a:off x="1259632" y="1124744"/>
            <a:ext cx="4248472" cy="3024336"/>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69130" t="26002" r="17919" b="60423"/>
          <a:stretch>
            <a:fillRect/>
          </a:stretch>
        </p:blipFill>
        <p:spPr bwMode="auto">
          <a:xfrm>
            <a:off x="323528" y="4221088"/>
            <a:ext cx="3542010" cy="2088232"/>
          </a:xfrm>
          <a:prstGeom prst="rect">
            <a:avLst/>
          </a:prstGeom>
          <a:noFill/>
          <a:ln w="9525">
            <a:noFill/>
            <a:miter lim="800000"/>
            <a:headEnd/>
            <a:tailEnd/>
          </a:ln>
        </p:spPr>
      </p:pic>
      <p:sp>
        <p:nvSpPr>
          <p:cNvPr id="7" name="Rectangle 6"/>
          <p:cNvSpPr/>
          <p:nvPr/>
        </p:nvSpPr>
        <p:spPr>
          <a:xfrm>
            <a:off x="3995936" y="2276872"/>
            <a:ext cx="180020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0642" name="Object 3"/>
          <p:cNvGraphicFramePr>
            <a:graphicFrameLocks noChangeAspect="1"/>
          </p:cNvGraphicFramePr>
          <p:nvPr/>
        </p:nvGraphicFramePr>
        <p:xfrm>
          <a:off x="4499992" y="1844824"/>
          <a:ext cx="2951163" cy="1009650"/>
        </p:xfrm>
        <a:graphic>
          <a:graphicData uri="http://schemas.openxmlformats.org/presentationml/2006/ole">
            <p:oleObj spid="_x0000_s240642" name="Équation" r:id="rId4" imgW="1193760" imgH="419040" progId="Equation.3">
              <p:embed/>
            </p:oleObj>
          </a:graphicData>
        </a:graphic>
      </p:graphicFrame>
      <p:graphicFrame>
        <p:nvGraphicFramePr>
          <p:cNvPr id="240643" name="Object 4"/>
          <p:cNvGraphicFramePr>
            <a:graphicFrameLocks noChangeAspect="1"/>
          </p:cNvGraphicFramePr>
          <p:nvPr/>
        </p:nvGraphicFramePr>
        <p:xfrm>
          <a:off x="6228184" y="3284984"/>
          <a:ext cx="1955800" cy="765175"/>
        </p:xfrm>
        <a:graphic>
          <a:graphicData uri="http://schemas.openxmlformats.org/presentationml/2006/ole">
            <p:oleObj spid="_x0000_s240643" name="Équation" r:id="rId5" imgW="571320" imgH="228600" progId="Equation.3">
              <p:embed/>
            </p:oleObj>
          </a:graphicData>
        </a:graphic>
      </p:graphicFrame>
      <p:sp>
        <p:nvSpPr>
          <p:cNvPr id="9" name="Flèche droite 8"/>
          <p:cNvSpPr/>
          <p:nvPr/>
        </p:nvSpPr>
        <p:spPr>
          <a:xfrm>
            <a:off x="5580112" y="3717032"/>
            <a:ext cx="36004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876256" y="4221088"/>
            <a:ext cx="648072" cy="523220"/>
          </a:xfrm>
          <a:prstGeom prst="rect">
            <a:avLst/>
          </a:prstGeom>
          <a:noFill/>
        </p:spPr>
        <p:txBody>
          <a:bodyPr wrap="square" rtlCol="0">
            <a:spAutoFit/>
          </a:bodyPr>
          <a:lstStyle/>
          <a:p>
            <a:pPr algn="ctr"/>
            <a:r>
              <a:rPr lang="fr-FR" sz="2800" dirty="0" smtClean="0"/>
              <a:t>ET</a:t>
            </a:r>
            <a:endParaRPr lang="fr-FR" sz="2800" dirty="0"/>
          </a:p>
        </p:txBody>
      </p:sp>
      <p:graphicFrame>
        <p:nvGraphicFramePr>
          <p:cNvPr id="240645" name="Object 4"/>
          <p:cNvGraphicFramePr>
            <a:graphicFrameLocks noChangeAspect="1"/>
          </p:cNvGraphicFramePr>
          <p:nvPr/>
        </p:nvGraphicFramePr>
        <p:xfrm>
          <a:off x="4788024" y="4869160"/>
          <a:ext cx="4043362" cy="762000"/>
        </p:xfrm>
        <a:graphic>
          <a:graphicData uri="http://schemas.openxmlformats.org/presentationml/2006/ole">
            <p:oleObj spid="_x0000_s240645" name="Équation" r:id="rId6" imgW="1180800" imgH="2286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643"/>
                                        </p:tgtEl>
                                        <p:attrNameLst>
                                          <p:attrName>style.visibility</p:attrName>
                                        </p:attrNameLst>
                                      </p:cBhvr>
                                      <p:to>
                                        <p:strVal val="visible"/>
                                      </p:to>
                                    </p:set>
                                    <p:animEffect transition="in" filter="fade">
                                      <p:cBhvr>
                                        <p:cTn id="7" dur="2000"/>
                                        <p:tgtEl>
                                          <p:spTgt spid="2406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642"/>
                                        </p:tgtEl>
                                        <p:attrNameLst>
                                          <p:attrName>style.visibility</p:attrName>
                                        </p:attrNameLst>
                                      </p:cBhvr>
                                      <p:to>
                                        <p:strVal val="visible"/>
                                      </p:to>
                                    </p:set>
                                    <p:animEffect transition="in" filter="fade">
                                      <p:cBhvr>
                                        <p:cTn id="12" dur="2000"/>
                                        <p:tgtEl>
                                          <p:spTgt spid="2406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0645"/>
                                        </p:tgtEl>
                                        <p:attrNameLst>
                                          <p:attrName>style.visibility</p:attrName>
                                        </p:attrNameLst>
                                      </p:cBhvr>
                                      <p:to>
                                        <p:strVal val="visible"/>
                                      </p:to>
                                    </p:set>
                                    <p:animEffect transition="in" filter="fade">
                                      <p:cBhvr>
                                        <p:cTn id="17" dur="2000"/>
                                        <p:tgtEl>
                                          <p:spTgt spid="240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44) </a:t>
            </a:r>
            <a:r>
              <a:rPr lang="fr-FR" sz="4000" dirty="0" smtClean="0">
                <a:latin typeface="+mj-lt"/>
                <a:ea typeface="+mj-ea"/>
                <a:cs typeface="+mj-cs"/>
              </a:rPr>
              <a:t>Calcul du travail et de la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dirty="0" smtClean="0">
                <a:latin typeface="+mj-lt"/>
                <a:ea typeface="+mj-ea"/>
                <a:cs typeface="+mj-cs"/>
              </a:rPr>
              <a:t>444) Transformation adiabatique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5" name="Picture 2"/>
          <p:cNvPicPr>
            <a:picLocks noChangeAspect="1" noChangeArrowheads="1"/>
          </p:cNvPicPr>
          <p:nvPr/>
        </p:nvPicPr>
        <p:blipFill>
          <a:blip r:embed="rId3" cstate="print"/>
          <a:srcRect l="69130" t="26002" r="17919" b="60423"/>
          <a:stretch>
            <a:fillRect/>
          </a:stretch>
        </p:blipFill>
        <p:spPr bwMode="auto">
          <a:xfrm>
            <a:off x="1801069" y="2924944"/>
            <a:ext cx="4152701" cy="2448272"/>
          </a:xfrm>
          <a:prstGeom prst="rect">
            <a:avLst/>
          </a:prstGeom>
          <a:noFill/>
          <a:ln w="9525">
            <a:noFill/>
            <a:miter lim="800000"/>
            <a:headEnd/>
            <a:tailEnd/>
          </a:ln>
        </p:spPr>
      </p:pic>
      <p:sp>
        <p:nvSpPr>
          <p:cNvPr id="7" name="Rectangle 6"/>
          <p:cNvSpPr/>
          <p:nvPr/>
        </p:nvSpPr>
        <p:spPr>
          <a:xfrm>
            <a:off x="3635896" y="1844824"/>
            <a:ext cx="180020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4" descr="C:\Users\dsarmeo\AppData\Local\Microsoft\Windows\Temporary Internet Files\Content.IE5\0CTJ6EZ4\MC900383624[1].wmf"/>
          <p:cNvPicPr>
            <a:picLocks noChangeAspect="1" noChangeArrowheads="1"/>
          </p:cNvPicPr>
          <p:nvPr/>
        </p:nvPicPr>
        <p:blipFill>
          <a:blip r:embed="rId4" cstate="print"/>
          <a:srcRect/>
          <a:stretch>
            <a:fillRect/>
          </a:stretch>
        </p:blipFill>
        <p:spPr bwMode="auto">
          <a:xfrm>
            <a:off x="4355976" y="1196752"/>
            <a:ext cx="1722255" cy="1862696"/>
          </a:xfrm>
          <a:prstGeom prst="rect">
            <a:avLst/>
          </a:prstGeom>
          <a:noFill/>
        </p:spPr>
      </p:pic>
      <p:sp>
        <p:nvSpPr>
          <p:cNvPr id="13" name="ZoneTexte 12"/>
          <p:cNvSpPr txBox="1"/>
          <p:nvPr/>
        </p:nvSpPr>
        <p:spPr>
          <a:xfrm>
            <a:off x="5652120" y="5589240"/>
            <a:ext cx="3240360" cy="523220"/>
          </a:xfrm>
          <a:prstGeom prst="rect">
            <a:avLst/>
          </a:prstGeom>
          <a:noFill/>
        </p:spPr>
        <p:txBody>
          <a:bodyPr wrap="square" rtlCol="0">
            <a:spAutoFit/>
          </a:bodyPr>
          <a:lstStyle/>
          <a:p>
            <a:pPr algn="ctr"/>
            <a:r>
              <a:rPr lang="fr-FR" sz="2800" dirty="0" smtClean="0"/>
              <a:t>Isotherme = lente</a:t>
            </a:r>
            <a:endParaRPr lang="fr-FR" sz="2800" dirty="0"/>
          </a:p>
        </p:txBody>
      </p:sp>
      <p:sp>
        <p:nvSpPr>
          <p:cNvPr id="14" name="ZoneTexte 13"/>
          <p:cNvSpPr txBox="1"/>
          <p:nvPr/>
        </p:nvSpPr>
        <p:spPr>
          <a:xfrm>
            <a:off x="323528" y="1700808"/>
            <a:ext cx="3672408" cy="523220"/>
          </a:xfrm>
          <a:prstGeom prst="rect">
            <a:avLst/>
          </a:prstGeom>
          <a:noFill/>
        </p:spPr>
        <p:txBody>
          <a:bodyPr wrap="square" rtlCol="0">
            <a:spAutoFit/>
          </a:bodyPr>
          <a:lstStyle/>
          <a:p>
            <a:pPr algn="ctr"/>
            <a:r>
              <a:rPr lang="fr-FR" sz="2800" dirty="0" smtClean="0"/>
              <a:t>Adiabatique = rapide</a:t>
            </a:r>
            <a:endParaRPr lang="fr-FR" sz="2800" dirty="0"/>
          </a:p>
        </p:txBody>
      </p:sp>
      <p:grpSp>
        <p:nvGrpSpPr>
          <p:cNvPr id="16" name="Groupe 15"/>
          <p:cNvGrpSpPr/>
          <p:nvPr/>
        </p:nvGrpSpPr>
        <p:grpSpPr>
          <a:xfrm>
            <a:off x="6516216" y="3284984"/>
            <a:ext cx="2232248" cy="2088232"/>
            <a:chOff x="6516216" y="3284984"/>
            <a:chExt cx="2232248" cy="2088232"/>
          </a:xfrm>
        </p:grpSpPr>
        <p:pic>
          <p:nvPicPr>
            <p:cNvPr id="12" name="Picture 6" descr="C:\Users\dsarmeo\AppData\Local\Microsoft\Windows\Temporary Internet Files\Content.IE5\K3W60Y72\MC900286946[1].wmf"/>
            <p:cNvPicPr>
              <a:picLocks noChangeAspect="1" noChangeArrowheads="1"/>
            </p:cNvPicPr>
            <p:nvPr/>
          </p:nvPicPr>
          <p:blipFill>
            <a:blip r:embed="rId5" cstate="print"/>
            <a:srcRect/>
            <a:stretch>
              <a:fillRect/>
            </a:stretch>
          </p:blipFill>
          <p:spPr bwMode="auto">
            <a:xfrm>
              <a:off x="6516216" y="3284984"/>
              <a:ext cx="2037869" cy="2023776"/>
            </a:xfrm>
            <a:prstGeom prst="rect">
              <a:avLst/>
            </a:prstGeom>
            <a:noFill/>
          </p:spPr>
        </p:pic>
        <p:sp>
          <p:nvSpPr>
            <p:cNvPr id="15" name="Ellipse 14"/>
            <p:cNvSpPr/>
            <p:nvPr/>
          </p:nvSpPr>
          <p:spPr>
            <a:xfrm>
              <a:off x="6876256" y="4365104"/>
              <a:ext cx="1872208"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21" name="Connecteur droit 20"/>
          <p:cNvCxnSpPr/>
          <p:nvPr/>
        </p:nvCxnSpPr>
        <p:spPr>
          <a:xfrm>
            <a:off x="3923928" y="1628800"/>
            <a:ext cx="36004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H="1">
            <a:off x="3923928" y="2060848"/>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flipH="1">
            <a:off x="3995936" y="2276872"/>
            <a:ext cx="288032" cy="2160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a:xfrm>
            <a:off x="457200" y="53752"/>
            <a:ext cx="8229600" cy="11430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1"/>
                </a:solidFill>
                <a:effectLst/>
                <a:uLnTx/>
                <a:uFillTx/>
                <a:latin typeface="+mj-lt"/>
                <a:ea typeface="+mj-ea"/>
                <a:cs typeface="+mj-cs"/>
              </a:rPr>
              <a:t>44) </a:t>
            </a:r>
            <a:r>
              <a:rPr lang="fr-FR" sz="4000" dirty="0" smtClean="0">
                <a:latin typeface="+mj-lt"/>
                <a:ea typeface="+mj-ea"/>
                <a:cs typeface="+mj-cs"/>
              </a:rPr>
              <a:t>Calcul du travail et de la chaleur</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fr-FR" sz="4000" smtClean="0">
                <a:latin typeface="+mj-lt"/>
                <a:ea typeface="+mj-ea"/>
                <a:cs typeface="+mj-cs"/>
              </a:rPr>
              <a:t>445) </a:t>
            </a:r>
            <a:r>
              <a:rPr lang="fr-FR" sz="4000" dirty="0" smtClean="0">
                <a:latin typeface="+mj-lt"/>
                <a:ea typeface="+mj-ea"/>
                <a:cs typeface="+mj-cs"/>
              </a:rPr>
              <a:t>Transformation </a:t>
            </a:r>
            <a:r>
              <a:rPr lang="fr-FR" sz="4000" dirty="0" err="1" smtClean="0">
                <a:latin typeface="+mj-lt"/>
                <a:ea typeface="+mj-ea"/>
                <a:cs typeface="+mj-cs"/>
              </a:rPr>
              <a:t>polytropique</a:t>
            </a:r>
            <a:endParaRPr kumimoji="0" lang="fr-FR" sz="4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22" name="ZoneTexte 21"/>
          <p:cNvSpPr txBox="1"/>
          <p:nvPr/>
        </p:nvSpPr>
        <p:spPr>
          <a:xfrm>
            <a:off x="539552" y="1412776"/>
            <a:ext cx="7992888" cy="523220"/>
          </a:xfrm>
          <a:prstGeom prst="rect">
            <a:avLst/>
          </a:prstGeom>
          <a:noFill/>
        </p:spPr>
        <p:txBody>
          <a:bodyPr wrap="square" rtlCol="0">
            <a:spAutoFit/>
          </a:bodyPr>
          <a:lstStyle/>
          <a:p>
            <a:r>
              <a:rPr lang="fr-FR" sz="2800" dirty="0" smtClean="0"/>
              <a:t>Transformation réelle entre isotherme et adiabatique</a:t>
            </a:r>
            <a:endParaRPr lang="fr-FR" sz="2800" dirty="0"/>
          </a:p>
        </p:txBody>
      </p:sp>
      <p:graphicFrame>
        <p:nvGraphicFramePr>
          <p:cNvPr id="139268" name="Object 4"/>
          <p:cNvGraphicFramePr>
            <a:graphicFrameLocks noChangeAspect="1"/>
          </p:cNvGraphicFramePr>
          <p:nvPr/>
        </p:nvGraphicFramePr>
        <p:xfrm>
          <a:off x="2771800" y="2204864"/>
          <a:ext cx="2417762" cy="746125"/>
        </p:xfrm>
        <a:graphic>
          <a:graphicData uri="http://schemas.openxmlformats.org/presentationml/2006/ole">
            <p:oleObj spid="_x0000_s187394" name="Équation" r:id="rId3" imgW="596880" imgH="203040" progId="Equation.3">
              <p:embed/>
            </p:oleObj>
          </a:graphicData>
        </a:graphic>
      </p:graphicFrame>
      <p:sp>
        <p:nvSpPr>
          <p:cNvPr id="43" name="ZoneTexte 42"/>
          <p:cNvSpPr txBox="1"/>
          <p:nvPr/>
        </p:nvSpPr>
        <p:spPr>
          <a:xfrm>
            <a:off x="6012160" y="2276872"/>
            <a:ext cx="1728192" cy="523220"/>
          </a:xfrm>
          <a:prstGeom prst="rect">
            <a:avLst/>
          </a:prstGeom>
          <a:noFill/>
        </p:spPr>
        <p:txBody>
          <a:bodyPr wrap="square" rtlCol="0">
            <a:spAutoFit/>
          </a:bodyPr>
          <a:lstStyle/>
          <a:p>
            <a:r>
              <a:rPr lang="fr-FR" sz="2800" dirty="0" smtClean="0"/>
              <a:t>1 &lt; </a:t>
            </a:r>
            <a:r>
              <a:rPr lang="fr-FR" sz="2800" dirty="0" smtClean="0">
                <a:sym typeface="Symbol"/>
              </a:rPr>
              <a:t> &lt; </a:t>
            </a:r>
            <a:endParaRPr lang="fr-FR" sz="2800" dirty="0"/>
          </a:p>
        </p:txBody>
      </p:sp>
      <p:graphicFrame>
        <p:nvGraphicFramePr>
          <p:cNvPr id="187397" name="Object 4"/>
          <p:cNvGraphicFramePr>
            <a:graphicFrameLocks noChangeAspect="1"/>
          </p:cNvGraphicFramePr>
          <p:nvPr/>
        </p:nvGraphicFramePr>
        <p:xfrm>
          <a:off x="1150938" y="3547691"/>
          <a:ext cx="2057400" cy="654050"/>
        </p:xfrm>
        <a:graphic>
          <a:graphicData uri="http://schemas.openxmlformats.org/presentationml/2006/ole">
            <p:oleObj spid="_x0000_s187397" name="Équation" r:id="rId4" imgW="507960" imgH="177480" progId="Equation.3">
              <p:embed/>
            </p:oleObj>
          </a:graphicData>
        </a:graphic>
      </p:graphicFrame>
      <p:sp>
        <p:nvSpPr>
          <p:cNvPr id="45" name="ZoneTexte 44"/>
          <p:cNvSpPr txBox="1"/>
          <p:nvPr/>
        </p:nvSpPr>
        <p:spPr>
          <a:xfrm>
            <a:off x="3995936" y="3501008"/>
            <a:ext cx="2952328" cy="523220"/>
          </a:xfrm>
          <a:prstGeom prst="rect">
            <a:avLst/>
          </a:prstGeom>
          <a:noFill/>
        </p:spPr>
        <p:txBody>
          <a:bodyPr wrap="square" rtlCol="0">
            <a:spAutoFit/>
          </a:bodyPr>
          <a:lstStyle/>
          <a:p>
            <a:r>
              <a:rPr lang="fr-FR" sz="2800" dirty="0" smtClean="0"/>
              <a:t>Isotherme </a:t>
            </a:r>
            <a:r>
              <a:rPr lang="fr-FR" sz="2800" dirty="0" smtClean="0">
                <a:sym typeface="Symbol"/>
              </a:rPr>
              <a:t>  = 1 </a:t>
            </a:r>
            <a:endParaRPr lang="fr-FR" sz="2800" dirty="0"/>
          </a:p>
        </p:txBody>
      </p:sp>
      <p:sp>
        <p:nvSpPr>
          <p:cNvPr id="47" name="ZoneTexte 46"/>
          <p:cNvSpPr txBox="1"/>
          <p:nvPr/>
        </p:nvSpPr>
        <p:spPr>
          <a:xfrm>
            <a:off x="3960614" y="4384451"/>
            <a:ext cx="3347690" cy="523220"/>
          </a:xfrm>
          <a:prstGeom prst="rect">
            <a:avLst/>
          </a:prstGeom>
          <a:noFill/>
        </p:spPr>
        <p:txBody>
          <a:bodyPr wrap="square" rtlCol="0">
            <a:spAutoFit/>
          </a:bodyPr>
          <a:lstStyle/>
          <a:p>
            <a:r>
              <a:rPr lang="fr-FR" sz="2800" dirty="0" smtClean="0"/>
              <a:t>Adiabatique </a:t>
            </a:r>
            <a:r>
              <a:rPr lang="fr-FR" sz="2800" dirty="0" smtClean="0">
                <a:sym typeface="Symbol"/>
              </a:rPr>
              <a:t>  =  </a:t>
            </a:r>
            <a:endParaRPr lang="fr-FR" sz="2800" dirty="0"/>
          </a:p>
        </p:txBody>
      </p:sp>
      <p:graphicFrame>
        <p:nvGraphicFramePr>
          <p:cNvPr id="187399" name="Object 4"/>
          <p:cNvGraphicFramePr>
            <a:graphicFrameLocks noChangeAspect="1"/>
          </p:cNvGraphicFramePr>
          <p:nvPr/>
        </p:nvGraphicFramePr>
        <p:xfrm>
          <a:off x="1115616" y="4365104"/>
          <a:ext cx="2207468" cy="695849"/>
        </p:xfrm>
        <a:graphic>
          <a:graphicData uri="http://schemas.openxmlformats.org/presentationml/2006/ole">
            <p:oleObj spid="_x0000_s187399" name="Équation" r:id="rId5" imgW="583920" imgH="203040" progId="Equation.3">
              <p:embed/>
            </p:oleObj>
          </a:graphicData>
        </a:graphic>
      </p:graphicFrame>
      <p:graphicFrame>
        <p:nvGraphicFramePr>
          <p:cNvPr id="187400" name="Object 8"/>
          <p:cNvGraphicFramePr>
            <a:graphicFrameLocks noChangeAspect="1"/>
          </p:cNvGraphicFramePr>
          <p:nvPr/>
        </p:nvGraphicFramePr>
        <p:xfrm>
          <a:off x="1474788" y="5293618"/>
          <a:ext cx="1487487" cy="565150"/>
        </p:xfrm>
        <a:graphic>
          <a:graphicData uri="http://schemas.openxmlformats.org/presentationml/2006/ole">
            <p:oleObj spid="_x0000_s187400" name="Équation" r:id="rId6" imgW="393480" imgH="164880" progId="Equation.3">
              <p:embed/>
            </p:oleObj>
          </a:graphicData>
        </a:graphic>
      </p:graphicFrame>
      <p:sp>
        <p:nvSpPr>
          <p:cNvPr id="48" name="ZoneTexte 47"/>
          <p:cNvSpPr txBox="1"/>
          <p:nvPr/>
        </p:nvSpPr>
        <p:spPr>
          <a:xfrm>
            <a:off x="3995936" y="5229200"/>
            <a:ext cx="2952328" cy="523220"/>
          </a:xfrm>
          <a:prstGeom prst="rect">
            <a:avLst/>
          </a:prstGeom>
          <a:noFill/>
        </p:spPr>
        <p:txBody>
          <a:bodyPr wrap="square" rtlCol="0">
            <a:spAutoFit/>
          </a:bodyPr>
          <a:lstStyle/>
          <a:p>
            <a:r>
              <a:rPr lang="fr-FR" sz="2800" dirty="0" smtClean="0"/>
              <a:t>Isobare </a:t>
            </a:r>
            <a:r>
              <a:rPr lang="fr-FR" sz="2800" dirty="0" smtClean="0">
                <a:sym typeface="Symbol"/>
              </a:rPr>
              <a:t>  = 0 </a:t>
            </a:r>
            <a:endParaRPr lang="fr-FR" sz="2800" dirty="0"/>
          </a:p>
        </p:txBody>
      </p:sp>
      <p:sp>
        <p:nvSpPr>
          <p:cNvPr id="49" name="ZoneTexte 48"/>
          <p:cNvSpPr txBox="1"/>
          <p:nvPr/>
        </p:nvSpPr>
        <p:spPr>
          <a:xfrm>
            <a:off x="4139952" y="6093296"/>
            <a:ext cx="2952328" cy="523220"/>
          </a:xfrm>
          <a:prstGeom prst="rect">
            <a:avLst/>
          </a:prstGeom>
          <a:noFill/>
        </p:spPr>
        <p:txBody>
          <a:bodyPr wrap="square" rtlCol="0">
            <a:spAutoFit/>
          </a:bodyPr>
          <a:lstStyle/>
          <a:p>
            <a:r>
              <a:rPr lang="fr-FR" sz="2800" dirty="0" smtClean="0"/>
              <a:t>Isochore </a:t>
            </a:r>
            <a:r>
              <a:rPr lang="fr-FR" sz="2800" dirty="0" smtClean="0">
                <a:sym typeface="Symbol"/>
              </a:rPr>
              <a:t>  →  </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0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139268"/>
                                        </p:tgtEl>
                                        <p:attrNameLst>
                                          <p:attrName>style.visibility</p:attrName>
                                        </p:attrNameLst>
                                      </p:cBhvr>
                                      <p:to>
                                        <p:strVal val="visible"/>
                                      </p:to>
                                    </p:set>
                                    <p:animEffect transition="in" filter="fade">
                                      <p:cBhvr>
                                        <p:cTn id="10" dur="2000"/>
                                        <p:tgtEl>
                                          <p:spTgt spid="1392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7397"/>
                                        </p:tgtEl>
                                        <p:attrNameLst>
                                          <p:attrName>style.visibility</p:attrName>
                                        </p:attrNameLst>
                                      </p:cBhvr>
                                      <p:to>
                                        <p:strVal val="visible"/>
                                      </p:to>
                                    </p:set>
                                    <p:animEffect transition="in" filter="fade">
                                      <p:cBhvr>
                                        <p:cTn id="15" dur="2000"/>
                                        <p:tgtEl>
                                          <p:spTgt spid="18739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20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2000"/>
                                        <p:tgtEl>
                                          <p:spTgt spid="47"/>
                                        </p:tgtEl>
                                      </p:cBhvr>
                                    </p:animEffect>
                                  </p:childTnLst>
                                </p:cTn>
                              </p:par>
                              <p:par>
                                <p:cTn id="24" presetID="10" presetClass="entr" presetSubtype="0" fill="hold" nodeType="withEffect">
                                  <p:stCondLst>
                                    <p:cond delay="0"/>
                                  </p:stCondLst>
                                  <p:childTnLst>
                                    <p:set>
                                      <p:cBhvr>
                                        <p:cTn id="25" dur="1" fill="hold">
                                          <p:stCondLst>
                                            <p:cond delay="0"/>
                                          </p:stCondLst>
                                        </p:cTn>
                                        <p:tgtEl>
                                          <p:spTgt spid="187399"/>
                                        </p:tgtEl>
                                        <p:attrNameLst>
                                          <p:attrName>style.visibility</p:attrName>
                                        </p:attrNameLst>
                                      </p:cBhvr>
                                      <p:to>
                                        <p:strVal val="visible"/>
                                      </p:to>
                                    </p:set>
                                    <p:animEffect transition="in" filter="fade">
                                      <p:cBhvr>
                                        <p:cTn id="26" dur="2000"/>
                                        <p:tgtEl>
                                          <p:spTgt spid="18739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7400"/>
                                        </p:tgtEl>
                                        <p:attrNameLst>
                                          <p:attrName>style.visibility</p:attrName>
                                        </p:attrNameLst>
                                      </p:cBhvr>
                                      <p:to>
                                        <p:strVal val="visible"/>
                                      </p:to>
                                    </p:set>
                                    <p:animEffect transition="in" filter="fade">
                                      <p:cBhvr>
                                        <p:cTn id="31" dur="2000"/>
                                        <p:tgtEl>
                                          <p:spTgt spid="18740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20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47" grpId="0"/>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116632"/>
            <a:ext cx="8229600" cy="1143000"/>
          </a:xfrm>
        </p:spPr>
        <p:txBody>
          <a:bodyPr>
            <a:normAutofit fontScale="90000"/>
          </a:bodyPr>
          <a:lstStyle/>
          <a:p>
            <a:r>
              <a:rPr lang="fr-FR" sz="4000" dirty="0" smtClean="0"/>
              <a:t>412) Notions générales  </a:t>
            </a:r>
            <a:br>
              <a:rPr lang="fr-FR" sz="4000" dirty="0" smtClean="0"/>
            </a:br>
            <a:r>
              <a:rPr lang="fr-FR" sz="4000" dirty="0" smtClean="0"/>
              <a:t>Systèmes – convention de signe</a:t>
            </a:r>
          </a:p>
        </p:txBody>
      </p:sp>
      <p:pic>
        <p:nvPicPr>
          <p:cNvPr id="111618" name="Picture 2" descr="D:\2) BDG\chap_2_à_6_Thermo\systèmes.jpg"/>
          <p:cNvPicPr>
            <a:picLocks noChangeAspect="1" noChangeArrowheads="1"/>
          </p:cNvPicPr>
          <p:nvPr/>
        </p:nvPicPr>
        <p:blipFill>
          <a:blip r:embed="rId3" cstate="print"/>
          <a:srcRect t="19905" r="32817"/>
          <a:stretch>
            <a:fillRect/>
          </a:stretch>
        </p:blipFill>
        <p:spPr bwMode="auto">
          <a:xfrm>
            <a:off x="1043608" y="1484784"/>
            <a:ext cx="4320480" cy="1738520"/>
          </a:xfrm>
          <a:prstGeom prst="rect">
            <a:avLst/>
          </a:prstGeom>
          <a:noFill/>
        </p:spPr>
      </p:pic>
      <p:sp>
        <p:nvSpPr>
          <p:cNvPr id="6" name="ZoneTexte 5"/>
          <p:cNvSpPr txBox="1"/>
          <p:nvPr/>
        </p:nvSpPr>
        <p:spPr>
          <a:xfrm>
            <a:off x="1187624" y="3276273"/>
            <a:ext cx="1584176" cy="584775"/>
          </a:xfrm>
          <a:prstGeom prst="rect">
            <a:avLst/>
          </a:prstGeom>
          <a:noFill/>
        </p:spPr>
        <p:txBody>
          <a:bodyPr wrap="square" rtlCol="0">
            <a:spAutoFit/>
          </a:bodyPr>
          <a:lstStyle/>
          <a:p>
            <a:pPr algn="ctr"/>
            <a:r>
              <a:rPr lang="fr-FR" sz="3200" dirty="0" smtClean="0"/>
              <a:t>Ouvert</a:t>
            </a:r>
            <a:endParaRPr lang="fr-FR" sz="3200" dirty="0"/>
          </a:p>
        </p:txBody>
      </p:sp>
      <p:sp>
        <p:nvSpPr>
          <p:cNvPr id="7" name="ZoneTexte 6"/>
          <p:cNvSpPr txBox="1"/>
          <p:nvPr/>
        </p:nvSpPr>
        <p:spPr>
          <a:xfrm>
            <a:off x="3848456" y="3289289"/>
            <a:ext cx="1584176" cy="584775"/>
          </a:xfrm>
          <a:prstGeom prst="rect">
            <a:avLst/>
          </a:prstGeom>
          <a:noFill/>
        </p:spPr>
        <p:txBody>
          <a:bodyPr wrap="square" rtlCol="0">
            <a:spAutoFit/>
          </a:bodyPr>
          <a:lstStyle/>
          <a:p>
            <a:pPr algn="ctr"/>
            <a:r>
              <a:rPr lang="fr-FR" sz="3200" dirty="0" smtClean="0"/>
              <a:t>Fermé</a:t>
            </a:r>
            <a:endParaRPr lang="fr-FR" sz="3200" dirty="0"/>
          </a:p>
        </p:txBody>
      </p:sp>
      <p:sp>
        <p:nvSpPr>
          <p:cNvPr id="8" name="ZoneTexte 7"/>
          <p:cNvSpPr txBox="1"/>
          <p:nvPr/>
        </p:nvSpPr>
        <p:spPr>
          <a:xfrm>
            <a:off x="6874524" y="3274541"/>
            <a:ext cx="1584176" cy="584775"/>
          </a:xfrm>
          <a:prstGeom prst="rect">
            <a:avLst/>
          </a:prstGeom>
          <a:noFill/>
        </p:spPr>
        <p:txBody>
          <a:bodyPr wrap="square" rtlCol="0">
            <a:spAutoFit/>
          </a:bodyPr>
          <a:lstStyle/>
          <a:p>
            <a:pPr algn="ctr"/>
            <a:r>
              <a:rPr lang="fr-FR" sz="3200" dirty="0" smtClean="0"/>
              <a:t>Isolé</a:t>
            </a:r>
            <a:endParaRPr lang="fr-FR" sz="3200" dirty="0"/>
          </a:p>
        </p:txBody>
      </p:sp>
      <p:grpSp>
        <p:nvGrpSpPr>
          <p:cNvPr id="15" name="Groupe 14"/>
          <p:cNvGrpSpPr/>
          <p:nvPr/>
        </p:nvGrpSpPr>
        <p:grpSpPr>
          <a:xfrm>
            <a:off x="251520" y="4925486"/>
            <a:ext cx="2880320" cy="1815882"/>
            <a:chOff x="539552" y="4725144"/>
            <a:chExt cx="2880320" cy="1815882"/>
          </a:xfrm>
        </p:grpSpPr>
        <p:sp>
          <p:nvSpPr>
            <p:cNvPr id="10" name="ZoneTexte 9"/>
            <p:cNvSpPr txBox="1"/>
            <p:nvPr/>
          </p:nvSpPr>
          <p:spPr>
            <a:xfrm>
              <a:off x="1619672" y="4725144"/>
              <a:ext cx="1800200" cy="1815882"/>
            </a:xfrm>
            <a:prstGeom prst="rect">
              <a:avLst/>
            </a:prstGeom>
            <a:noFill/>
          </p:spPr>
          <p:txBody>
            <a:bodyPr wrap="square" rtlCol="0">
              <a:spAutoFit/>
            </a:bodyPr>
            <a:lstStyle/>
            <a:p>
              <a:r>
                <a:rPr lang="fr-FR" sz="2800" dirty="0" smtClean="0"/>
                <a:t>Matière</a:t>
              </a:r>
            </a:p>
            <a:p>
              <a:r>
                <a:rPr lang="fr-FR" sz="2800" dirty="0" smtClean="0"/>
                <a:t>Chaleur</a:t>
              </a:r>
            </a:p>
            <a:p>
              <a:r>
                <a:rPr lang="fr-FR" sz="2800" dirty="0" smtClean="0"/>
                <a:t>Travail mécanique</a:t>
              </a:r>
              <a:endParaRPr lang="fr-FR" sz="2800" dirty="0"/>
            </a:p>
          </p:txBody>
        </p:sp>
        <p:grpSp>
          <p:nvGrpSpPr>
            <p:cNvPr id="14" name="Groupe 13"/>
            <p:cNvGrpSpPr/>
            <p:nvPr/>
          </p:nvGrpSpPr>
          <p:grpSpPr>
            <a:xfrm>
              <a:off x="539552" y="5373216"/>
              <a:ext cx="864096" cy="144016"/>
              <a:chOff x="5940152" y="5517232"/>
              <a:chExt cx="864096" cy="144016"/>
            </a:xfrm>
          </p:grpSpPr>
          <p:cxnSp>
            <p:nvCxnSpPr>
              <p:cNvPr id="12" name="Connecteur droit avec flèche 11"/>
              <p:cNvCxnSpPr/>
              <p:nvPr/>
            </p:nvCxnSpPr>
            <p:spPr>
              <a:xfrm>
                <a:off x="5940152" y="5517232"/>
                <a:ext cx="86409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p:nvPr/>
            </p:nvCxnSpPr>
            <p:spPr>
              <a:xfrm flipH="1">
                <a:off x="5940152" y="5661248"/>
                <a:ext cx="86409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16" name="Groupe 15"/>
          <p:cNvGrpSpPr/>
          <p:nvPr/>
        </p:nvGrpSpPr>
        <p:grpSpPr>
          <a:xfrm>
            <a:off x="3491880" y="4980651"/>
            <a:ext cx="2880320" cy="1384995"/>
            <a:chOff x="539552" y="4725144"/>
            <a:chExt cx="2880320" cy="1384995"/>
          </a:xfrm>
        </p:grpSpPr>
        <p:sp>
          <p:nvSpPr>
            <p:cNvPr id="17" name="ZoneTexte 16"/>
            <p:cNvSpPr txBox="1"/>
            <p:nvPr/>
          </p:nvSpPr>
          <p:spPr>
            <a:xfrm>
              <a:off x="1619672" y="4725144"/>
              <a:ext cx="1800200" cy="1384995"/>
            </a:xfrm>
            <a:prstGeom prst="rect">
              <a:avLst/>
            </a:prstGeom>
            <a:noFill/>
          </p:spPr>
          <p:txBody>
            <a:bodyPr wrap="square" rtlCol="0">
              <a:spAutoFit/>
            </a:bodyPr>
            <a:lstStyle/>
            <a:p>
              <a:r>
                <a:rPr lang="fr-FR" sz="2800" dirty="0" smtClean="0"/>
                <a:t>Chaleur</a:t>
              </a:r>
            </a:p>
            <a:p>
              <a:r>
                <a:rPr lang="fr-FR" sz="2800" dirty="0" smtClean="0"/>
                <a:t>Travail mécanique</a:t>
              </a:r>
              <a:endParaRPr lang="fr-FR" sz="2800" dirty="0"/>
            </a:p>
          </p:txBody>
        </p:sp>
        <p:grpSp>
          <p:nvGrpSpPr>
            <p:cNvPr id="18" name="Groupe 13"/>
            <p:cNvGrpSpPr/>
            <p:nvPr/>
          </p:nvGrpSpPr>
          <p:grpSpPr>
            <a:xfrm>
              <a:off x="539552" y="5373216"/>
              <a:ext cx="864096" cy="144016"/>
              <a:chOff x="5940152" y="5517232"/>
              <a:chExt cx="864096" cy="144016"/>
            </a:xfrm>
          </p:grpSpPr>
          <p:cxnSp>
            <p:nvCxnSpPr>
              <p:cNvPr id="19" name="Connecteur droit avec flèche 18"/>
              <p:cNvCxnSpPr/>
              <p:nvPr/>
            </p:nvCxnSpPr>
            <p:spPr>
              <a:xfrm>
                <a:off x="5940152" y="5517232"/>
                <a:ext cx="86409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a:off x="5940152" y="5661248"/>
                <a:ext cx="86409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26" name="ZoneTexte 25"/>
          <p:cNvSpPr txBox="1"/>
          <p:nvPr/>
        </p:nvSpPr>
        <p:spPr>
          <a:xfrm>
            <a:off x="7020272" y="5571237"/>
            <a:ext cx="1656184" cy="954107"/>
          </a:xfrm>
          <a:prstGeom prst="rect">
            <a:avLst/>
          </a:prstGeom>
          <a:noFill/>
        </p:spPr>
        <p:txBody>
          <a:bodyPr wrap="square" rtlCol="0">
            <a:spAutoFit/>
          </a:bodyPr>
          <a:lstStyle/>
          <a:p>
            <a:pPr algn="ctr"/>
            <a:r>
              <a:rPr lang="fr-FR" sz="2800" dirty="0" smtClean="0"/>
              <a:t>Aucun échange</a:t>
            </a:r>
            <a:endParaRPr lang="fr-FR" sz="2800" dirty="0"/>
          </a:p>
        </p:txBody>
      </p:sp>
      <p:sp>
        <p:nvSpPr>
          <p:cNvPr id="27" name="Accolade fermante 26"/>
          <p:cNvSpPr/>
          <p:nvPr/>
        </p:nvSpPr>
        <p:spPr>
          <a:xfrm rot="5400000">
            <a:off x="2800429" y="1413642"/>
            <a:ext cx="620309" cy="49390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8" name="ZoneTexte 27"/>
          <p:cNvSpPr txBox="1"/>
          <p:nvPr/>
        </p:nvSpPr>
        <p:spPr>
          <a:xfrm>
            <a:off x="1403648" y="4221088"/>
            <a:ext cx="3465936" cy="523220"/>
          </a:xfrm>
          <a:prstGeom prst="rect">
            <a:avLst/>
          </a:prstGeom>
          <a:noFill/>
        </p:spPr>
        <p:txBody>
          <a:bodyPr wrap="square" rtlCol="0">
            <a:spAutoFit/>
          </a:bodyPr>
          <a:lstStyle/>
          <a:p>
            <a:pPr algn="ctr"/>
            <a:r>
              <a:rPr lang="fr-FR" sz="2800" dirty="0" smtClean="0"/>
              <a:t>Parois déformables</a:t>
            </a:r>
            <a:endParaRPr lang="fr-FR" sz="2800" dirty="0"/>
          </a:p>
        </p:txBody>
      </p:sp>
      <p:sp>
        <p:nvSpPr>
          <p:cNvPr id="30" name="Accolade fermante 29"/>
          <p:cNvSpPr/>
          <p:nvPr/>
        </p:nvSpPr>
        <p:spPr>
          <a:xfrm rot="5400000">
            <a:off x="7389417" y="2572278"/>
            <a:ext cx="620309" cy="27068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 name="ZoneTexte 30"/>
          <p:cNvSpPr txBox="1"/>
          <p:nvPr/>
        </p:nvSpPr>
        <p:spPr>
          <a:xfrm>
            <a:off x="6006876" y="4136064"/>
            <a:ext cx="3492896" cy="1384995"/>
          </a:xfrm>
          <a:prstGeom prst="rect">
            <a:avLst/>
          </a:prstGeom>
          <a:noFill/>
        </p:spPr>
        <p:txBody>
          <a:bodyPr wrap="square" rtlCol="0">
            <a:spAutoFit/>
          </a:bodyPr>
          <a:lstStyle/>
          <a:p>
            <a:pPr algn="ctr"/>
            <a:r>
              <a:rPr lang="fr-FR" sz="2800" dirty="0" smtClean="0"/>
              <a:t>Parois rigides et isolées thermiquement</a:t>
            </a:r>
            <a:endParaRPr lang="fr-FR" sz="2800" dirty="0"/>
          </a:p>
        </p:txBody>
      </p:sp>
      <p:pic>
        <p:nvPicPr>
          <p:cNvPr id="32" name="Picture 2" descr="D:\2) BDG\chap_2_à_6_Thermo\systèmes.jpg"/>
          <p:cNvPicPr>
            <a:picLocks noChangeAspect="1" noChangeArrowheads="1"/>
          </p:cNvPicPr>
          <p:nvPr/>
        </p:nvPicPr>
        <p:blipFill>
          <a:blip r:embed="rId3" cstate="print"/>
          <a:srcRect l="76140" t="19905"/>
          <a:stretch>
            <a:fillRect/>
          </a:stretch>
        </p:blipFill>
        <p:spPr bwMode="auto">
          <a:xfrm>
            <a:off x="6588224" y="1412776"/>
            <a:ext cx="1534382" cy="173852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2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6" grpId="0"/>
      <p:bldP spid="28" grpId="0"/>
      <p:bldP spid="3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5416"/>
            <a:ext cx="8229600" cy="1143000"/>
          </a:xfrm>
        </p:spPr>
        <p:txBody>
          <a:bodyPr/>
          <a:lstStyle/>
          <a:p>
            <a:r>
              <a:rPr lang="fr-FR" dirty="0" smtClean="0"/>
              <a:t>Ce qu’il faut retenir</a:t>
            </a:r>
            <a:endParaRPr lang="fr-FR" dirty="0"/>
          </a:p>
        </p:txBody>
      </p:sp>
      <p:sp>
        <p:nvSpPr>
          <p:cNvPr id="3" name="Espace réservé du contenu 2"/>
          <p:cNvSpPr>
            <a:spLocks noGrp="1"/>
          </p:cNvSpPr>
          <p:nvPr>
            <p:ph idx="1"/>
          </p:nvPr>
        </p:nvSpPr>
        <p:spPr>
          <a:xfrm>
            <a:off x="107504" y="620688"/>
            <a:ext cx="9036496" cy="6768752"/>
          </a:xfrm>
        </p:spPr>
        <p:txBody>
          <a:bodyPr>
            <a:noAutofit/>
          </a:bodyPr>
          <a:lstStyle/>
          <a:p>
            <a:r>
              <a:rPr lang="fr-FR" sz="1500" dirty="0" smtClean="0"/>
              <a:t>La notion de système</a:t>
            </a:r>
          </a:p>
          <a:p>
            <a:r>
              <a:rPr lang="fr-FR" sz="1500" dirty="0" smtClean="0"/>
              <a:t>Les différentes transformations de base (quasi statique, réversible, irréversible)</a:t>
            </a:r>
          </a:p>
          <a:p>
            <a:r>
              <a:rPr lang="fr-FR" sz="1500" dirty="0" smtClean="0"/>
              <a:t>Le premier principe : la conservation de l’énergie</a:t>
            </a:r>
          </a:p>
          <a:p>
            <a:r>
              <a:rPr lang="fr-FR" sz="1500" dirty="0" smtClean="0"/>
              <a:t>La notion d’énergie interne : l’équivalence travail / chaleur</a:t>
            </a:r>
          </a:p>
          <a:p>
            <a:r>
              <a:rPr lang="fr-FR" sz="1500" dirty="0" smtClean="0"/>
              <a:t>Sa dépendance pour un GP, selon la température uniquement : Première loi de JOULE</a:t>
            </a:r>
          </a:p>
          <a:p>
            <a:r>
              <a:rPr lang="fr-FR" sz="1500" dirty="0" smtClean="0"/>
              <a:t>L’expression de sa variation valable pour une transformation quelconque : Première loi de JOULE</a:t>
            </a:r>
          </a:p>
          <a:p>
            <a:r>
              <a:rPr lang="fr-FR" sz="1500" dirty="0" smtClean="0"/>
              <a:t> Sa nature : fonction d’état : ne dépend que de l’état final et initial</a:t>
            </a:r>
          </a:p>
          <a:p>
            <a:r>
              <a:rPr lang="fr-FR" sz="1500" dirty="0" smtClean="0">
                <a:sym typeface="Symbol"/>
              </a:rPr>
              <a:t>U = O pour un cycle et pour une transformation isotherme</a:t>
            </a:r>
          </a:p>
          <a:p>
            <a:r>
              <a:rPr lang="fr-FR" sz="1500" dirty="0" smtClean="0">
                <a:sym typeface="Symbol"/>
              </a:rPr>
              <a:t>Calcul du travail d’un cycle selon le sens de parcours de ce cycle dans la représentation de CLAPEYRON</a:t>
            </a:r>
            <a:endParaRPr lang="fr-FR" sz="1500" dirty="0" smtClean="0"/>
          </a:p>
          <a:p>
            <a:r>
              <a:rPr lang="fr-FR" sz="1500" dirty="0" smtClean="0"/>
              <a:t>L’expression de sa variation en fonction de l’atomicité des molécules et des degrés de liberté associés</a:t>
            </a:r>
          </a:p>
          <a:p>
            <a:r>
              <a:rPr lang="fr-FR" sz="1500" dirty="0" smtClean="0"/>
              <a:t>Les différentes formes des capacités thermiques d’un corps donné (massiques, molaires)</a:t>
            </a:r>
          </a:p>
          <a:p>
            <a:r>
              <a:rPr lang="fr-FR" sz="1500" dirty="0" smtClean="0"/>
              <a:t>L’expression de Q à Volume constant et à Pression constante</a:t>
            </a:r>
          </a:p>
          <a:p>
            <a:r>
              <a:rPr lang="fr-FR" sz="1500" dirty="0" smtClean="0"/>
              <a:t>La définition de l’enthalpie : quantité de chaleur échangé par un système à pression constante</a:t>
            </a:r>
          </a:p>
          <a:p>
            <a:r>
              <a:rPr lang="fr-FR" sz="1500" dirty="0" smtClean="0"/>
              <a:t>Sa nature : fonction d’état : ne dépend que de l’état initial et final</a:t>
            </a:r>
          </a:p>
          <a:p>
            <a:r>
              <a:rPr lang="fr-FR" sz="1500" dirty="0" smtClean="0"/>
              <a:t>Sa dépendance pour un GP, selon la température uniquement : Deuxième loi de JOULE</a:t>
            </a:r>
          </a:p>
          <a:p>
            <a:r>
              <a:rPr lang="fr-FR" sz="1500" dirty="0" smtClean="0"/>
              <a:t>L’expression de sa variation valable pour une transformation quelconque : Deuxième loi de JOULE</a:t>
            </a:r>
          </a:p>
          <a:p>
            <a:r>
              <a:rPr lang="fr-FR" sz="1500" dirty="0" smtClean="0"/>
              <a:t>La méthode pour établir un bilan thermique au sein d’un calorimètre</a:t>
            </a:r>
          </a:p>
          <a:p>
            <a:r>
              <a:rPr lang="fr-FR" sz="1500" dirty="0" smtClean="0"/>
              <a:t>La relation de Mayer</a:t>
            </a:r>
          </a:p>
          <a:p>
            <a:r>
              <a:rPr lang="fr-FR" sz="1500" dirty="0" smtClean="0"/>
              <a:t>L’expression du travail, de la quantité de chaleur et de </a:t>
            </a:r>
            <a:r>
              <a:rPr lang="fr-FR" sz="1500" dirty="0" smtClean="0">
                <a:sym typeface="Symbol"/>
              </a:rPr>
              <a:t>U</a:t>
            </a:r>
            <a:r>
              <a:rPr lang="fr-FR" sz="1500" dirty="0" smtClean="0"/>
              <a:t> dans le cas des transformations de base (ou savoir les retrouver rapidement)</a:t>
            </a:r>
          </a:p>
          <a:p>
            <a:r>
              <a:rPr lang="fr-FR" sz="1500" dirty="0" smtClean="0"/>
              <a:t>La démonstration et les résultats dans le cas d’une transformation adiabatique réversible (lois de LAPLACE)</a:t>
            </a:r>
          </a:p>
          <a:p>
            <a:pPr>
              <a:buNone/>
            </a:pPr>
            <a:endParaRPr lang="fr-FR" sz="15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dirty="0" smtClean="0"/>
              <a:t>413) Notions générales </a:t>
            </a:r>
            <a:br>
              <a:rPr lang="fr-FR" sz="4000" dirty="0" smtClean="0"/>
            </a:br>
            <a:r>
              <a:rPr lang="fr-FR" sz="4000" dirty="0" smtClean="0"/>
              <a:t>Transformations d’un système</a:t>
            </a:r>
          </a:p>
        </p:txBody>
      </p:sp>
      <p:sp>
        <p:nvSpPr>
          <p:cNvPr id="18435" name="Espace réservé du contenu 2"/>
          <p:cNvSpPr>
            <a:spLocks noGrp="1"/>
          </p:cNvSpPr>
          <p:nvPr>
            <p:ph idx="1"/>
          </p:nvPr>
        </p:nvSpPr>
        <p:spPr>
          <a:xfrm>
            <a:off x="457200" y="1711349"/>
            <a:ext cx="8229600" cy="4525963"/>
          </a:xfrm>
        </p:spPr>
        <p:txBody>
          <a:bodyPr/>
          <a:lstStyle/>
          <a:p>
            <a:r>
              <a:rPr lang="fr-FR" dirty="0" smtClean="0"/>
              <a:t>Types de transformations :</a:t>
            </a:r>
          </a:p>
          <a:p>
            <a:pPr>
              <a:buNone/>
            </a:pPr>
            <a:endParaRPr lang="fr-FR" dirty="0" smtClean="0"/>
          </a:p>
          <a:p>
            <a:pPr lvl="1">
              <a:spcAft>
                <a:spcPts val="1200"/>
              </a:spcAft>
            </a:pPr>
            <a:r>
              <a:rPr lang="fr-FR" dirty="0" smtClean="0"/>
              <a:t>Réversibles</a:t>
            </a:r>
          </a:p>
          <a:p>
            <a:pPr lvl="1">
              <a:spcAft>
                <a:spcPts val="1200"/>
              </a:spcAft>
            </a:pPr>
            <a:r>
              <a:rPr lang="fr-FR" dirty="0" smtClean="0"/>
              <a:t>Irréversibles</a:t>
            </a:r>
          </a:p>
          <a:p>
            <a:pPr lvl="1"/>
            <a:r>
              <a:rPr lang="fr-FR" dirty="0" smtClean="0"/>
              <a:t>Quasi statiques (irréversibles infiniment lentes)</a:t>
            </a:r>
          </a:p>
          <a:p>
            <a:pPr lvl="1"/>
            <a:endParaRPr lang="fr-FR" dirty="0" smtClean="0"/>
          </a:p>
          <a:p>
            <a:pPr>
              <a:buFont typeface="Arial" charset="0"/>
              <a:buNone/>
            </a:pPr>
            <a:endParaRPr lang="fr-FR"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dirty="0" smtClean="0"/>
              <a:t>413) Notions générales </a:t>
            </a:r>
            <a:br>
              <a:rPr lang="fr-FR" sz="4000" dirty="0" smtClean="0"/>
            </a:br>
            <a:r>
              <a:rPr lang="fr-FR" sz="4000" dirty="0" smtClean="0"/>
              <a:t>Transformations d’un système</a:t>
            </a:r>
          </a:p>
        </p:txBody>
      </p:sp>
      <p:pic>
        <p:nvPicPr>
          <p:cNvPr id="110594" name="Picture 2" descr="D:\2) BDG\chap_2_à_6_Thermo\transformations-rev-irrev.jpg"/>
          <p:cNvPicPr>
            <a:picLocks noChangeAspect="1" noChangeArrowheads="1"/>
          </p:cNvPicPr>
          <p:nvPr/>
        </p:nvPicPr>
        <p:blipFill>
          <a:blip r:embed="rId3" cstate="print"/>
          <a:srcRect/>
          <a:stretch>
            <a:fillRect/>
          </a:stretch>
        </p:blipFill>
        <p:spPr bwMode="auto">
          <a:xfrm>
            <a:off x="1043608" y="1772816"/>
            <a:ext cx="7325498" cy="3096344"/>
          </a:xfrm>
          <a:prstGeom prst="rect">
            <a:avLst/>
          </a:prstGeom>
          <a:noFill/>
        </p:spPr>
      </p:pic>
      <p:sp>
        <p:nvSpPr>
          <p:cNvPr id="6" name="ZoneTexte 5"/>
          <p:cNvSpPr txBox="1"/>
          <p:nvPr/>
        </p:nvSpPr>
        <p:spPr>
          <a:xfrm>
            <a:off x="179512" y="5013176"/>
            <a:ext cx="4248472" cy="1384995"/>
          </a:xfrm>
          <a:prstGeom prst="rect">
            <a:avLst/>
          </a:prstGeom>
          <a:noFill/>
        </p:spPr>
        <p:txBody>
          <a:bodyPr wrap="square" rtlCol="0">
            <a:spAutoFit/>
          </a:bodyPr>
          <a:lstStyle/>
          <a:p>
            <a:pPr algn="ctr"/>
            <a:r>
              <a:rPr lang="fr-FR" sz="2800" dirty="0" smtClean="0"/>
              <a:t>Reprise des caractéristiques initiales par une action simple</a:t>
            </a:r>
            <a:endParaRPr lang="fr-FR" sz="2800" dirty="0"/>
          </a:p>
        </p:txBody>
      </p:sp>
      <p:sp>
        <p:nvSpPr>
          <p:cNvPr id="7" name="ZoneTexte 6"/>
          <p:cNvSpPr txBox="1"/>
          <p:nvPr/>
        </p:nvSpPr>
        <p:spPr>
          <a:xfrm>
            <a:off x="4788024" y="5157192"/>
            <a:ext cx="4248472" cy="954107"/>
          </a:xfrm>
          <a:prstGeom prst="rect">
            <a:avLst/>
          </a:prstGeom>
          <a:noFill/>
        </p:spPr>
        <p:txBody>
          <a:bodyPr wrap="square" rtlCol="0">
            <a:spAutoFit/>
          </a:bodyPr>
          <a:lstStyle/>
          <a:p>
            <a:pPr algn="ctr"/>
            <a:r>
              <a:rPr lang="fr-FR" sz="2800" dirty="0" smtClean="0"/>
              <a:t>Pas de possibilité de retour à l’état initial</a:t>
            </a:r>
            <a:endParaRPr lang="fr-FR" sz="2800" dirty="0"/>
          </a:p>
        </p:txBody>
      </p:sp>
      <p:sp>
        <p:nvSpPr>
          <p:cNvPr id="8" name="ZoneTexte 7"/>
          <p:cNvSpPr txBox="1"/>
          <p:nvPr/>
        </p:nvSpPr>
        <p:spPr>
          <a:xfrm>
            <a:off x="1763688" y="1772816"/>
            <a:ext cx="2448272" cy="523220"/>
          </a:xfrm>
          <a:prstGeom prst="rect">
            <a:avLst/>
          </a:prstGeom>
          <a:solidFill>
            <a:schemeClr val="bg1"/>
          </a:solidFill>
        </p:spPr>
        <p:txBody>
          <a:bodyPr wrap="square" rtlCol="0">
            <a:spAutoFit/>
          </a:bodyPr>
          <a:lstStyle/>
          <a:p>
            <a:pPr algn="ctr"/>
            <a:r>
              <a:rPr lang="fr-FR" sz="2800" dirty="0" smtClean="0"/>
              <a:t>Réversible</a:t>
            </a:r>
            <a:endParaRPr lang="fr-FR" sz="2800" dirty="0"/>
          </a:p>
        </p:txBody>
      </p:sp>
      <p:sp>
        <p:nvSpPr>
          <p:cNvPr id="9" name="ZoneTexte 8"/>
          <p:cNvSpPr txBox="1"/>
          <p:nvPr/>
        </p:nvSpPr>
        <p:spPr>
          <a:xfrm>
            <a:off x="5364088" y="1825660"/>
            <a:ext cx="2736304" cy="523220"/>
          </a:xfrm>
          <a:prstGeom prst="rect">
            <a:avLst/>
          </a:prstGeom>
          <a:solidFill>
            <a:schemeClr val="bg1"/>
          </a:solidFill>
        </p:spPr>
        <p:txBody>
          <a:bodyPr wrap="square" rtlCol="0">
            <a:spAutoFit/>
          </a:bodyPr>
          <a:lstStyle/>
          <a:p>
            <a:pPr algn="ctr"/>
            <a:r>
              <a:rPr lang="fr-FR" sz="2800" dirty="0" smtClean="0"/>
              <a:t>Irréversible</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8061</TotalTime>
  <Words>2567</Words>
  <Application>Microsoft Office PowerPoint</Application>
  <PresentationFormat>Affichage à l'écran (4:3)</PresentationFormat>
  <Paragraphs>458</Paragraphs>
  <Slides>70</Slides>
  <Notes>11</Notes>
  <HiddenSlides>1</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70</vt:i4>
      </vt:variant>
    </vt:vector>
  </HeadingPairs>
  <TitlesOfParts>
    <vt:vector size="72" baseType="lpstr">
      <vt:lpstr>Thème Office</vt:lpstr>
      <vt:lpstr>Équation</vt:lpstr>
      <vt:lpstr>PREMIER PRINCIPE DE LA THERMODYNAMIQUE  Chapitre IV</vt:lpstr>
      <vt:lpstr>Préliminaire </vt:lpstr>
      <vt:lpstr>Objectifs</vt:lpstr>
      <vt:lpstr>Diapositive 4</vt:lpstr>
      <vt:lpstr>411) Notions générales – But de la thermodynamique</vt:lpstr>
      <vt:lpstr>412) Notions générales   Systèmes – convention de signe</vt:lpstr>
      <vt:lpstr>412) Notions générales   Systèmes – convention de signe</vt:lpstr>
      <vt:lpstr>413) Notions générales  Transformations d’un système</vt:lpstr>
      <vt:lpstr>413) Notions générales  Transformations d’un système</vt:lpstr>
      <vt:lpstr>Notions générales   Transformations d’un système</vt:lpstr>
      <vt:lpstr>4134) Transformations particulières</vt:lpstr>
      <vt:lpstr>4134) Transformations particulières</vt:lpstr>
      <vt:lpstr>Surface caractéristique d’un GP</vt:lpstr>
      <vt:lpstr>42) Premier Principe</vt:lpstr>
      <vt:lpstr>Energie interne de n moles d’un GP</vt:lpstr>
      <vt:lpstr>Energie interne de n moles d’un GP Ière loi de JOULE</vt:lpstr>
      <vt:lpstr>Energie interne de n moles d’un GP Ière loi de JOULE</vt:lpstr>
      <vt:lpstr>42) Premier Principe</vt:lpstr>
      <vt:lpstr>42) Premier Principe</vt:lpstr>
      <vt:lpstr>Systèmes / Variables d’état</vt:lpstr>
      <vt:lpstr>42) Premier Principe</vt:lpstr>
      <vt:lpstr>42) Premier Principe</vt:lpstr>
      <vt:lpstr>42) Premier Principe</vt:lpstr>
      <vt:lpstr>42) Premier Principe</vt:lpstr>
      <vt:lpstr>42) Premier Principe</vt:lpstr>
      <vt:lpstr>42) Premier Principe</vt:lpstr>
      <vt:lpstr>42) Premier Principe</vt:lpstr>
      <vt:lpstr>42) Premier Principe</vt:lpstr>
      <vt:lpstr>Diapositive 29</vt:lpstr>
      <vt:lpstr>Transfert par conduction : vibration des molécules de proche      en proche</vt:lpstr>
      <vt:lpstr>TTH par conduction</vt:lpstr>
      <vt:lpstr>Transfert par convection : vibration des molécules du fluide +     déplacement du fluide</vt:lpstr>
      <vt:lpstr>Transfert par convection</vt:lpstr>
      <vt:lpstr>Transfert par rayonnement : le corps chaud émet des oem</vt:lpstr>
      <vt:lpstr>Diapositive 35</vt:lpstr>
      <vt:lpstr>Transfert par rayonnement : le corps chaud émet des oem</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lpstr>Diapositive 48</vt:lpstr>
      <vt:lpstr>Diapositive 49</vt:lpstr>
      <vt:lpstr>Diapositive 50</vt:lpstr>
      <vt:lpstr>Diapositive 51</vt:lpstr>
      <vt:lpstr>Diapositive 52</vt:lpstr>
      <vt:lpstr>Diapositive 53</vt:lpstr>
      <vt:lpstr>Diapositive 54</vt:lpstr>
      <vt:lpstr>Diapositive 55</vt:lpstr>
      <vt:lpstr>Diapositive 56</vt:lpstr>
      <vt:lpstr>Diapositive 57</vt:lpstr>
      <vt:lpstr>Diapositive 58</vt:lpstr>
      <vt:lpstr>Diapositive 59</vt:lpstr>
      <vt:lpstr>Diapositive 60</vt:lpstr>
      <vt:lpstr>Diapositive 61</vt:lpstr>
      <vt:lpstr>Diapositive 62</vt:lpstr>
      <vt:lpstr>Diapositive 63</vt:lpstr>
      <vt:lpstr>Diapositive 64</vt:lpstr>
      <vt:lpstr>Diapositive 65</vt:lpstr>
      <vt:lpstr>Diapositive 66</vt:lpstr>
      <vt:lpstr>Diapositive 67</vt:lpstr>
      <vt:lpstr>Diapositive 68</vt:lpstr>
      <vt:lpstr>Diapositive 69</vt:lpstr>
      <vt:lpstr>Ce qu’il faut retenir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PREMIER PRINCIPE DE LA THERMODYNAMIQUE  Chapitre IV</dc:title>
  <dc:creator>dsarmeo</dc:creator>
  <cp:lastModifiedBy>dsarmeo</cp:lastModifiedBy>
  <cp:revision>577</cp:revision>
  <dcterms:created xsi:type="dcterms:W3CDTF">2011-08-23T14:37:42Z</dcterms:created>
  <dcterms:modified xsi:type="dcterms:W3CDTF">2012-12-19T13:41:50Z</dcterms:modified>
</cp:coreProperties>
</file>